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9" r:id="rId2"/>
    <p:sldId id="276" r:id="rId3"/>
    <p:sldId id="277" r:id="rId4"/>
    <p:sldId id="278" r:id="rId5"/>
    <p:sldId id="266" r:id="rId6"/>
    <p:sldId id="267" r:id="rId7"/>
    <p:sldId id="265" r:id="rId8"/>
    <p:sldId id="273" r:id="rId9"/>
    <p:sldId id="271" r:id="rId10"/>
    <p:sldId id="272" r:id="rId11"/>
    <p:sldId id="270" r:id="rId12"/>
    <p:sldId id="268" r:id="rId13"/>
    <p:sldId id="279" r:id="rId14"/>
    <p:sldId id="282" r:id="rId15"/>
    <p:sldId id="280" r:id="rId16"/>
    <p:sldId id="28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1638"/>
    <a:srgbClr val="0072C6"/>
    <a:srgbClr val="00ADC6"/>
    <a:srgbClr val="F7E214"/>
    <a:srgbClr val="E28C05"/>
    <a:srgbClr val="A00054"/>
    <a:srgbClr val="56008C"/>
    <a:srgbClr val="003893"/>
    <a:srgbClr val="00AA9E"/>
    <a:srgbClr val="5BBF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037" autoAdjust="0"/>
  </p:normalViewPr>
  <p:slideViewPr>
    <p:cSldViewPr>
      <p:cViewPr>
        <p:scale>
          <a:sx n="80" d="100"/>
          <a:sy n="80" d="100"/>
        </p:scale>
        <p:origin x="-2514" y="-4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A67F39-4F63-45F0-B79F-6309EFEB914D}" type="datetimeFigureOut">
              <a:rPr lang="en-GB" smtClean="0"/>
              <a:t>04/09/2017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776E21-9DCD-4C7C-BBFB-D3B532A2942C}" type="slidenum">
              <a:rPr lang="en-GB" smtClean="0"/>
              <a:t>‹#›</a:t>
            </a:fld>
            <a:endParaRPr lang="en-GB"/>
          </a:p>
        </p:txBody>
      </p:sp>
    </p:spTree>
    <p:extLst>
      <p:ext uri="{BB962C8B-B14F-4D97-AF65-F5344CB8AC3E}">
        <p14:creationId xmlns:p14="http://schemas.microsoft.com/office/powerpoint/2010/main" val="2334157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Tip:</a:t>
            </a:r>
            <a:r>
              <a:rPr lang="en-GB" baseline="0" dirty="0" smtClean="0"/>
              <a:t> </a:t>
            </a:r>
            <a:r>
              <a:rPr lang="en-GB" dirty="0" smtClean="0"/>
              <a:t>You will</a:t>
            </a:r>
            <a:r>
              <a:rPr lang="en-GB" baseline="0" dirty="0" smtClean="0"/>
              <a:t> probably find it easiest to p</a:t>
            </a:r>
            <a:r>
              <a:rPr lang="en-GB" dirty="0" smtClean="0"/>
              <a:t>rint these slides out as Notes Pages</a:t>
            </a:r>
            <a:r>
              <a:rPr lang="en-GB" baseline="0" dirty="0" smtClean="0"/>
              <a:t> in the print options for your own reference during the training, as the notes section does not show up on Trust computers when you are showing the slide show. </a:t>
            </a:r>
          </a:p>
          <a:p>
            <a:endParaRPr lang="en-GB" baseline="0" dirty="0" smtClean="0"/>
          </a:p>
          <a:p>
            <a:r>
              <a:rPr lang="en-GB" baseline="0" dirty="0" smtClean="0"/>
              <a:t>The timing is likely to be fairly tight so do your best to stick to the timetable and if you have to shorten any sections. The course has been designed to allow the attendees to discover what coaching is (and how it differs from mentoring, not about providing advice, etc.) and learn the key skills/concepts through the design of the slides and practical sections, so you do not need to cover all of this at the beginning – just focus on what is on each slide and let the learning with unfold though self-discovery and experience.    </a:t>
            </a:r>
          </a:p>
          <a:p>
            <a:endParaRPr lang="en-GB" baseline="0" dirty="0" smtClean="0"/>
          </a:p>
          <a:p>
            <a:r>
              <a:rPr lang="en-GB" baseline="0" dirty="0" smtClean="0"/>
              <a:t>Attendees will get the most out of the practical sections which should then be finished off with a discussion (prompted in the notes). It will be these discussions that could be susceptible to being drawn out and eat into time, so your challenge will be to keep the discussions fairly succinct and focused on the skills rather than getting into too much  detail around case studies etc. Of course this is all about balance as discussing the case studies is necessary to </a:t>
            </a:r>
            <a:r>
              <a:rPr lang="en-GB" baseline="0" smtClean="0"/>
              <a:t>some extent. </a:t>
            </a:r>
            <a:endParaRPr lang="en-GB" dirty="0"/>
          </a:p>
        </p:txBody>
      </p:sp>
      <p:sp>
        <p:nvSpPr>
          <p:cNvPr id="4" name="Slide Number Placeholder 3"/>
          <p:cNvSpPr>
            <a:spLocks noGrp="1"/>
          </p:cNvSpPr>
          <p:nvPr>
            <p:ph type="sldNum" sz="quarter" idx="10"/>
          </p:nvPr>
        </p:nvSpPr>
        <p:spPr/>
        <p:txBody>
          <a:bodyPr/>
          <a:lstStyle/>
          <a:p>
            <a:fld id="{B8776E21-9DCD-4C7C-BBFB-D3B532A2942C}" type="slidenum">
              <a:rPr lang="en-GB" smtClean="0"/>
              <a:t>1</a:t>
            </a:fld>
            <a:endParaRPr lang="en-GB"/>
          </a:p>
        </p:txBody>
      </p:sp>
    </p:spTree>
    <p:extLst>
      <p:ext uri="{BB962C8B-B14F-4D97-AF65-F5344CB8AC3E}">
        <p14:creationId xmlns:p14="http://schemas.microsoft.com/office/powerpoint/2010/main" val="1103603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quote demonstrated</a:t>
            </a:r>
            <a:r>
              <a:rPr lang="en-GB" baseline="0" dirty="0" smtClean="0"/>
              <a:t> a growth </a:t>
            </a:r>
            <a:r>
              <a:rPr lang="en-GB" baseline="0" dirty="0" err="1" smtClean="0"/>
              <a:t>mindset</a:t>
            </a:r>
            <a:r>
              <a:rPr lang="en-GB" baseline="0" dirty="0" smtClean="0"/>
              <a:t> perfectly</a:t>
            </a:r>
          </a:p>
          <a:p>
            <a:endParaRPr lang="en-GB" baseline="0" dirty="0" smtClean="0"/>
          </a:p>
          <a:p>
            <a:r>
              <a:rPr lang="en-GB" baseline="0" dirty="0" smtClean="0"/>
              <a:t>Studies have also shown that it is practice combined with feedback and focused development that makes all the difference whether people succeed at things or not – it is not about innate ability or being clever! </a:t>
            </a:r>
            <a:endParaRPr lang="en-GB" dirty="0"/>
          </a:p>
        </p:txBody>
      </p:sp>
      <p:sp>
        <p:nvSpPr>
          <p:cNvPr id="4" name="Slide Number Placeholder 3"/>
          <p:cNvSpPr>
            <a:spLocks noGrp="1"/>
          </p:cNvSpPr>
          <p:nvPr>
            <p:ph type="sldNum" sz="quarter" idx="10"/>
          </p:nvPr>
        </p:nvSpPr>
        <p:spPr/>
        <p:txBody>
          <a:bodyPr/>
          <a:lstStyle/>
          <a:p>
            <a:fld id="{B8776E21-9DCD-4C7C-BBFB-D3B532A2942C}" type="slidenum">
              <a:rPr lang="en-GB" smtClean="0"/>
              <a:t>10</a:t>
            </a:fld>
            <a:endParaRPr lang="en-GB"/>
          </a:p>
        </p:txBody>
      </p:sp>
    </p:spTree>
    <p:extLst>
      <p:ext uri="{BB962C8B-B14F-4D97-AF65-F5344CB8AC3E}">
        <p14:creationId xmlns:p14="http://schemas.microsoft.com/office/powerpoint/2010/main" val="136269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You</a:t>
            </a:r>
            <a:r>
              <a:rPr lang="en-GB" sz="1200" b="0" i="0" kern="1200" baseline="0" dirty="0" smtClean="0">
                <a:solidFill>
                  <a:schemeClr val="tx1"/>
                </a:solidFill>
                <a:effectLst/>
                <a:latin typeface="+mn-lt"/>
                <a:ea typeface="+mn-ea"/>
                <a:cs typeface="+mn-cs"/>
              </a:rPr>
              <a:t> chose what you want to work on: m</a:t>
            </a:r>
            <a:r>
              <a:rPr lang="en-GB" sz="1200" b="0" i="0" kern="1200" dirty="0" smtClean="0">
                <a:solidFill>
                  <a:schemeClr val="tx1"/>
                </a:solidFill>
                <a:effectLst/>
                <a:latin typeface="+mn-lt"/>
                <a:ea typeface="+mn-ea"/>
                <a:cs typeface="+mn-cs"/>
              </a:rPr>
              <a:t>eaningful learning tasks give students a clear sense of progress leading to mastery</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Its about progression</a:t>
            </a:r>
            <a:r>
              <a:rPr lang="en-GB" sz="1200" b="0" i="0" kern="1200" baseline="0" dirty="0" smtClean="0">
                <a:solidFill>
                  <a:schemeClr val="tx1"/>
                </a:solidFill>
                <a:effectLst/>
                <a:latin typeface="+mn-lt"/>
                <a:ea typeface="+mn-ea"/>
                <a:cs typeface="+mn-cs"/>
              </a:rPr>
              <a:t> and developing through being challenged, not how smart you are or testing what you have learned </a:t>
            </a:r>
            <a:endParaRPr lang="en-GB" dirty="0" smtClean="0"/>
          </a:p>
          <a:p>
            <a:endParaRPr lang="en-GB" dirty="0" smtClean="0"/>
          </a:p>
          <a:p>
            <a:r>
              <a:rPr lang="en-GB" sz="1200" dirty="0" smtClean="0"/>
              <a:t>Students learn though being challenged to think for themselves</a:t>
            </a:r>
          </a:p>
          <a:p>
            <a:r>
              <a:rPr lang="en-GB" sz="1200" dirty="0" smtClean="0"/>
              <a:t>This increases resourcefulness, independence and will create more able nurses!   </a:t>
            </a:r>
          </a:p>
          <a:p>
            <a:endParaRPr lang="en-GB" dirty="0"/>
          </a:p>
        </p:txBody>
      </p:sp>
      <p:sp>
        <p:nvSpPr>
          <p:cNvPr id="4" name="Slide Number Placeholder 3"/>
          <p:cNvSpPr>
            <a:spLocks noGrp="1"/>
          </p:cNvSpPr>
          <p:nvPr>
            <p:ph type="sldNum" sz="quarter" idx="10"/>
          </p:nvPr>
        </p:nvSpPr>
        <p:spPr/>
        <p:txBody>
          <a:bodyPr/>
          <a:lstStyle/>
          <a:p>
            <a:fld id="{B8776E21-9DCD-4C7C-BBFB-D3B532A2942C}" type="slidenum">
              <a:rPr lang="en-GB" smtClean="0"/>
              <a:t>11</a:t>
            </a:fld>
            <a:endParaRPr lang="en-GB"/>
          </a:p>
        </p:txBody>
      </p:sp>
    </p:spTree>
    <p:extLst>
      <p:ext uri="{BB962C8B-B14F-4D97-AF65-F5344CB8AC3E}">
        <p14:creationId xmlns:p14="http://schemas.microsoft.com/office/powerpoint/2010/main" val="1562901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B8776E21-9DCD-4C7C-BBFB-D3B532A2942C}" type="slidenum">
              <a:rPr lang="en-GB" smtClean="0"/>
              <a:t>12</a:t>
            </a:fld>
            <a:endParaRPr lang="en-GB"/>
          </a:p>
        </p:txBody>
      </p:sp>
    </p:spTree>
    <p:extLst>
      <p:ext uri="{BB962C8B-B14F-4D97-AF65-F5344CB8AC3E}">
        <p14:creationId xmlns:p14="http://schemas.microsoft.com/office/powerpoint/2010/main" val="3526050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Talk through</a:t>
            </a:r>
            <a:r>
              <a:rPr lang="en-GB" baseline="0" dirty="0" smtClean="0"/>
              <a:t> how, when and by whom the learner log is completed</a:t>
            </a:r>
          </a:p>
          <a:p>
            <a:endParaRPr lang="en-GB" baseline="0" dirty="0" smtClean="0"/>
          </a:p>
          <a:p>
            <a:r>
              <a:rPr lang="en-GB" baseline="0" dirty="0" smtClean="0"/>
              <a:t>To be completed daily by individual student </a:t>
            </a:r>
          </a:p>
          <a:p>
            <a:r>
              <a:rPr lang="en-GB" baseline="0" dirty="0" smtClean="0"/>
              <a:t>Directs own learning needs</a:t>
            </a:r>
          </a:p>
          <a:p>
            <a:r>
              <a:rPr lang="en-GB" baseline="0" dirty="0" smtClean="0"/>
              <a:t>Their own goal specific to them</a:t>
            </a:r>
          </a:p>
          <a:p>
            <a:r>
              <a:rPr lang="en-GB" baseline="0" dirty="0" smtClean="0"/>
              <a:t>Kept on ward for mentor and other coaches to access to aid assessment.</a:t>
            </a:r>
          </a:p>
          <a:p>
            <a:endParaRPr lang="en-GB" baseline="0" dirty="0" smtClean="0"/>
          </a:p>
          <a:p>
            <a:r>
              <a:rPr lang="en-GB" baseline="0" dirty="0" smtClean="0"/>
              <a:t>Kept at end of placement by student for their portfolio</a:t>
            </a:r>
          </a:p>
          <a:p>
            <a:endParaRPr lang="en-GB" dirty="0"/>
          </a:p>
        </p:txBody>
      </p:sp>
      <p:sp>
        <p:nvSpPr>
          <p:cNvPr id="4" name="Slide Number Placeholder 3"/>
          <p:cNvSpPr>
            <a:spLocks noGrp="1"/>
          </p:cNvSpPr>
          <p:nvPr>
            <p:ph type="sldNum" sz="quarter" idx="10"/>
          </p:nvPr>
        </p:nvSpPr>
        <p:spPr/>
        <p:txBody>
          <a:bodyPr/>
          <a:lstStyle/>
          <a:p>
            <a:fld id="{B8776E21-9DCD-4C7C-BBFB-D3B532A2942C}" type="slidenum">
              <a:rPr lang="en-GB" smtClean="0"/>
              <a:t>13</a:t>
            </a:fld>
            <a:endParaRPr lang="en-GB"/>
          </a:p>
        </p:txBody>
      </p:sp>
    </p:spTree>
    <p:extLst>
      <p:ext uri="{BB962C8B-B14F-4D97-AF65-F5344CB8AC3E}">
        <p14:creationId xmlns:p14="http://schemas.microsoft.com/office/powerpoint/2010/main" val="2956613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776E21-9DCD-4C7C-BBFB-D3B532A2942C}" type="slidenum">
              <a:rPr lang="en-GB" smtClean="0"/>
              <a:t>15</a:t>
            </a:fld>
            <a:endParaRPr lang="en-GB"/>
          </a:p>
        </p:txBody>
      </p:sp>
    </p:spTree>
    <p:extLst>
      <p:ext uri="{BB962C8B-B14F-4D97-AF65-F5344CB8AC3E}">
        <p14:creationId xmlns:p14="http://schemas.microsoft.com/office/powerpoint/2010/main" val="1073343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Amsterdam to enable</a:t>
            </a:r>
            <a:r>
              <a:rPr lang="en-GB" baseline="0" dirty="0" smtClean="0"/>
              <a:t> the increased nursing student capacity following a recruitment drive</a:t>
            </a:r>
          </a:p>
          <a:p>
            <a:endParaRPr lang="en-GB" baseline="0" dirty="0" smtClean="0"/>
          </a:p>
          <a:p>
            <a:r>
              <a:rPr lang="en-GB" baseline="0" dirty="0" smtClean="0"/>
              <a:t>UEA undertaken the pilot and has been running now for 3 years</a:t>
            </a:r>
          </a:p>
          <a:p>
            <a:endParaRPr lang="en-GB" dirty="0"/>
          </a:p>
        </p:txBody>
      </p:sp>
      <p:sp>
        <p:nvSpPr>
          <p:cNvPr id="4" name="Slide Number Placeholder 3"/>
          <p:cNvSpPr>
            <a:spLocks noGrp="1"/>
          </p:cNvSpPr>
          <p:nvPr>
            <p:ph type="sldNum" sz="quarter" idx="10"/>
          </p:nvPr>
        </p:nvSpPr>
        <p:spPr/>
        <p:txBody>
          <a:bodyPr/>
          <a:lstStyle/>
          <a:p>
            <a:fld id="{2C0322CE-3966-42B8-B350-44437D76CEA7}" type="slidenum">
              <a:rPr lang="en-GB" smtClean="0"/>
              <a:t>2</a:t>
            </a:fld>
            <a:endParaRPr lang="en-GB"/>
          </a:p>
        </p:txBody>
      </p:sp>
    </p:spTree>
    <p:extLst>
      <p:ext uri="{BB962C8B-B14F-4D97-AF65-F5344CB8AC3E}">
        <p14:creationId xmlns:p14="http://schemas.microsoft.com/office/powerpoint/2010/main" val="4120031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err="1" smtClean="0">
                <a:solidFill>
                  <a:schemeClr val="tx1"/>
                </a:solidFill>
                <a:effectLst/>
                <a:latin typeface="Arial" panose="020B0604020202020204" pitchFamily="34" charset="0"/>
                <a:ea typeface="+mn-ea"/>
                <a:cs typeface="+mn-cs"/>
              </a:rPr>
              <a:t>VUmc</a:t>
            </a:r>
            <a:r>
              <a:rPr lang="en-GB" sz="1200" kern="1200" dirty="0" smtClean="0">
                <a:solidFill>
                  <a:schemeClr val="tx1"/>
                </a:solidFill>
                <a:effectLst/>
                <a:latin typeface="Arial" panose="020B0604020202020204" pitchFamily="34" charset="0"/>
                <a:ea typeface="+mn-ea"/>
                <a:cs typeface="+mn-cs"/>
              </a:rPr>
              <a:t> Amsterdam identified two key differences between what was being delivered in Amsterdam and what we are</a:t>
            </a:r>
            <a:r>
              <a:rPr lang="en-GB" sz="1200" kern="1200" baseline="0" dirty="0" smtClean="0">
                <a:solidFill>
                  <a:schemeClr val="tx1"/>
                </a:solidFill>
                <a:effectLst/>
                <a:latin typeface="Arial" panose="020B0604020202020204" pitchFamily="34" charset="0"/>
                <a:ea typeface="+mn-ea"/>
                <a:cs typeface="+mn-cs"/>
              </a:rPr>
              <a:t> delivering </a:t>
            </a:r>
            <a:r>
              <a:rPr lang="en-GB" sz="1200" kern="1200" dirty="0" smtClean="0">
                <a:solidFill>
                  <a:schemeClr val="tx1"/>
                </a:solidFill>
                <a:effectLst/>
                <a:latin typeface="Arial" panose="020B0604020202020204" pitchFamily="34" charset="0"/>
                <a:ea typeface="+mn-ea"/>
                <a:cs typeface="+mn-cs"/>
              </a:rPr>
              <a:t> in the UK.  The model is distinct from the traditional mentorship model (Fig.1) in both the way practice learning is organised and in the philosophy that underpins how students learn in practice. </a:t>
            </a:r>
            <a:r>
              <a:rPr lang="en-US" sz="1200" kern="1200" dirty="0" smtClean="0">
                <a:solidFill>
                  <a:schemeClr val="tx1"/>
                </a:solidFill>
                <a:effectLst/>
                <a:latin typeface="Arial" panose="020B0604020202020204" pitchFamily="34" charset="0"/>
                <a:ea typeface="+mn-ea"/>
                <a:cs typeface="+mn-cs"/>
              </a:rPr>
              <a:t> Organizationally, under the new CLiP model (Fig.2), rather than working individually with a mentor, students work collaboratively alongside other students under the guidance of a day coach. Typically, on any particular shift, one day coach will be responsible for a group of patients, the care of whom is primarily delivered by students.</a:t>
            </a:r>
            <a:r>
              <a:rPr lang="en-GB" sz="1200" kern="1200" dirty="0" smtClean="0">
                <a:solidFill>
                  <a:schemeClr val="tx1"/>
                </a:solidFill>
                <a:effectLst/>
                <a:latin typeface="Arial" panose="020B0604020202020204" pitchFamily="34" charset="0"/>
                <a:ea typeface="+mn-ea"/>
                <a:cs typeface="+mn-cs"/>
              </a:rPr>
              <a:t>  Coaching </a:t>
            </a:r>
            <a:r>
              <a:rPr lang="en-US" sz="1200" kern="1200" dirty="0" smtClean="0">
                <a:solidFill>
                  <a:schemeClr val="tx1"/>
                </a:solidFill>
                <a:effectLst/>
                <a:latin typeface="Arial" panose="020B0604020202020204" pitchFamily="34" charset="0"/>
                <a:ea typeface="+mn-ea"/>
                <a:cs typeface="+mn-cs"/>
              </a:rPr>
              <a:t>underpins the philosophy of learning so that students are supported to take on greater responsibility for their learning and the learning environment embraces a culture of valuing student-focused solutions to care.</a:t>
            </a:r>
            <a:endParaRPr lang="en-GB" sz="1200" kern="1200" dirty="0" smtClean="0">
              <a:solidFill>
                <a:schemeClr val="tx1"/>
              </a:solidFill>
              <a:effectLst/>
              <a:latin typeface="Arial" panose="020B0604020202020204" pitchFamily="34" charset="0"/>
              <a:ea typeface="+mn-ea"/>
              <a:cs typeface="+mn-cs"/>
            </a:endParaRPr>
          </a:p>
          <a:p>
            <a:endParaRPr lang="en-GB" altLang="en-US" dirty="0" smtClean="0">
              <a:latin typeface="Arial" charset="0"/>
            </a:endParaRPr>
          </a:p>
        </p:txBody>
      </p:sp>
      <p:sp>
        <p:nvSpPr>
          <p:cNvPr id="30724" name="Slide Number Placeholder 3"/>
          <p:cNvSpPr>
            <a:spLocks noGrp="1"/>
          </p:cNvSpPr>
          <p:nvPr>
            <p:ph type="sldNum" sz="quarter" idx="5"/>
          </p:nvPr>
        </p:nvSpPr>
        <p:spPr>
          <a:noFill/>
        </p:spPr>
        <p:txBody>
          <a:bodyPr/>
          <a:lstStyle>
            <a:lvl1pPr>
              <a:defRPr sz="2400" baseline="-25000">
                <a:solidFill>
                  <a:schemeClr val="tx1"/>
                </a:solidFill>
                <a:latin typeface="Times"/>
              </a:defRPr>
            </a:lvl1pPr>
            <a:lvl2pPr marL="742950" indent="-285750">
              <a:defRPr sz="2400" baseline="-25000">
                <a:solidFill>
                  <a:schemeClr val="tx1"/>
                </a:solidFill>
                <a:latin typeface="Times"/>
              </a:defRPr>
            </a:lvl2pPr>
            <a:lvl3pPr marL="1143000" indent="-228600">
              <a:defRPr sz="2400" baseline="-25000">
                <a:solidFill>
                  <a:schemeClr val="tx1"/>
                </a:solidFill>
                <a:latin typeface="Times"/>
              </a:defRPr>
            </a:lvl3pPr>
            <a:lvl4pPr marL="1600200" indent="-228600">
              <a:defRPr sz="2400" baseline="-25000">
                <a:solidFill>
                  <a:schemeClr val="tx1"/>
                </a:solidFill>
                <a:latin typeface="Times"/>
              </a:defRPr>
            </a:lvl4pPr>
            <a:lvl5pPr marL="2057400" indent="-228600">
              <a:defRPr sz="2400" baseline="-25000">
                <a:solidFill>
                  <a:schemeClr val="tx1"/>
                </a:solidFill>
                <a:latin typeface="Times"/>
              </a:defRPr>
            </a:lvl5pPr>
            <a:lvl6pPr marL="2514600" indent="-228600" eaLnBrk="0" fontAlgn="base" hangingPunct="0">
              <a:spcBef>
                <a:spcPct val="0"/>
              </a:spcBef>
              <a:spcAft>
                <a:spcPct val="0"/>
              </a:spcAft>
              <a:defRPr sz="2400" baseline="-25000">
                <a:solidFill>
                  <a:schemeClr val="tx1"/>
                </a:solidFill>
                <a:latin typeface="Times"/>
              </a:defRPr>
            </a:lvl6pPr>
            <a:lvl7pPr marL="2971800" indent="-228600" eaLnBrk="0" fontAlgn="base" hangingPunct="0">
              <a:spcBef>
                <a:spcPct val="0"/>
              </a:spcBef>
              <a:spcAft>
                <a:spcPct val="0"/>
              </a:spcAft>
              <a:defRPr sz="2400" baseline="-25000">
                <a:solidFill>
                  <a:schemeClr val="tx1"/>
                </a:solidFill>
                <a:latin typeface="Times"/>
              </a:defRPr>
            </a:lvl7pPr>
            <a:lvl8pPr marL="3429000" indent="-228600" eaLnBrk="0" fontAlgn="base" hangingPunct="0">
              <a:spcBef>
                <a:spcPct val="0"/>
              </a:spcBef>
              <a:spcAft>
                <a:spcPct val="0"/>
              </a:spcAft>
              <a:defRPr sz="2400" baseline="-25000">
                <a:solidFill>
                  <a:schemeClr val="tx1"/>
                </a:solidFill>
                <a:latin typeface="Times"/>
              </a:defRPr>
            </a:lvl8pPr>
            <a:lvl9pPr marL="3886200" indent="-228600" eaLnBrk="0" fontAlgn="base" hangingPunct="0">
              <a:spcBef>
                <a:spcPct val="0"/>
              </a:spcBef>
              <a:spcAft>
                <a:spcPct val="0"/>
              </a:spcAft>
              <a:defRPr sz="2400" baseline="-25000">
                <a:solidFill>
                  <a:schemeClr val="tx1"/>
                </a:solidFill>
                <a:latin typeface="Times"/>
              </a:defRPr>
            </a:lvl9pPr>
          </a:lstStyle>
          <a:p>
            <a:fld id="{D7C5E72D-A34C-4920-BED6-1A29C13CAECE}" type="slidenum">
              <a:rPr lang="en-GB" altLang="en-US" sz="1200" baseline="0">
                <a:latin typeface="Arial" charset="0"/>
              </a:rPr>
              <a:pPr/>
              <a:t>3</a:t>
            </a:fld>
            <a:endParaRPr lang="en-GB" altLang="en-US" sz="1200" baseline="0">
              <a:latin typeface="Arial" charset="0"/>
            </a:endParaRPr>
          </a:p>
        </p:txBody>
      </p:sp>
    </p:spTree>
    <p:extLst>
      <p:ext uri="{BB962C8B-B14F-4D97-AF65-F5344CB8AC3E}">
        <p14:creationId xmlns:p14="http://schemas.microsoft.com/office/powerpoint/2010/main" val="1178616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GB" dirty="0" smtClean="0"/>
              <a:t>It is important to be aware of the other drivers that have made and are making a significant impact on the need to change the current model of practice learning.</a:t>
            </a:r>
          </a:p>
          <a:p>
            <a:pPr marL="171450" indent="-171450">
              <a:buFont typeface="Arial" panose="020B0604020202020204" pitchFamily="34" charset="0"/>
              <a:buChar char="•"/>
              <a:defRPr/>
            </a:pPr>
            <a:r>
              <a:rPr lang="en-GB" dirty="0" smtClean="0"/>
              <a:t>The first Mid staffs inquiry was key in focussing our energies into developing a robust and systematic process that collated, reviewed and actioned practice evaluations.  It also put nursing and nurse education in the spotlight </a:t>
            </a:r>
          </a:p>
          <a:p>
            <a:pPr marL="171450" indent="-171450">
              <a:buFont typeface="Arial" panose="020B0604020202020204" pitchFamily="34" charset="0"/>
              <a:buChar char="•"/>
              <a:defRPr/>
            </a:pPr>
            <a:r>
              <a:rPr lang="en-GB" dirty="0" smtClean="0"/>
              <a:t>The subsequent Willis commission highlighted the need for better theory practice integration at organisational and structural levels</a:t>
            </a:r>
          </a:p>
          <a:p>
            <a:pPr marL="171450" indent="-171450">
              <a:buFont typeface="Arial" panose="020B0604020202020204" pitchFamily="34" charset="0"/>
              <a:buChar char="•"/>
              <a:defRPr/>
            </a:pPr>
            <a:r>
              <a:rPr lang="en-GB" dirty="0" smtClean="0"/>
              <a:t>Of course the more recent Francis report has significantly placed at centre stage the quality of care and the quality of the learning environment</a:t>
            </a:r>
          </a:p>
          <a:p>
            <a:pPr marL="171450" indent="-171450">
              <a:buFont typeface="Arial" panose="020B0604020202020204" pitchFamily="34" charset="0"/>
              <a:buChar char="•"/>
              <a:defRPr/>
            </a:pPr>
            <a:endParaRPr lang="en-GB" dirty="0" smtClean="0"/>
          </a:p>
          <a:p>
            <a:pPr marL="171450" indent="-171450">
              <a:buFont typeface="Arial" panose="020B0604020202020204" pitchFamily="34" charset="0"/>
              <a:buChar char="•"/>
              <a:defRPr/>
            </a:pPr>
            <a:endParaRPr lang="en-GB" dirty="0" smtClean="0"/>
          </a:p>
          <a:p>
            <a:pPr marL="171450" indent="-171450">
              <a:buFont typeface="Arial" panose="020B0604020202020204" pitchFamily="34" charset="0"/>
              <a:buChar char="•"/>
              <a:defRPr/>
            </a:pPr>
            <a:endParaRPr lang="en-GB" dirty="0"/>
          </a:p>
        </p:txBody>
      </p:sp>
      <p:sp>
        <p:nvSpPr>
          <p:cNvPr id="29700" name="Slide Number Placeholder 3"/>
          <p:cNvSpPr>
            <a:spLocks noGrp="1"/>
          </p:cNvSpPr>
          <p:nvPr>
            <p:ph type="sldNum" sz="quarter" idx="5"/>
          </p:nvPr>
        </p:nvSpPr>
        <p:spPr>
          <a:noFill/>
        </p:spPr>
        <p:txBody>
          <a:bodyPr/>
          <a:lstStyle>
            <a:lvl1pPr>
              <a:defRPr sz="2400" baseline="-25000">
                <a:solidFill>
                  <a:schemeClr val="tx1"/>
                </a:solidFill>
                <a:latin typeface="Times"/>
              </a:defRPr>
            </a:lvl1pPr>
            <a:lvl2pPr marL="742950" indent="-285750">
              <a:defRPr sz="2400" baseline="-25000">
                <a:solidFill>
                  <a:schemeClr val="tx1"/>
                </a:solidFill>
                <a:latin typeface="Times"/>
              </a:defRPr>
            </a:lvl2pPr>
            <a:lvl3pPr marL="1143000" indent="-228600">
              <a:defRPr sz="2400" baseline="-25000">
                <a:solidFill>
                  <a:schemeClr val="tx1"/>
                </a:solidFill>
                <a:latin typeface="Times"/>
              </a:defRPr>
            </a:lvl3pPr>
            <a:lvl4pPr marL="1600200" indent="-228600">
              <a:defRPr sz="2400" baseline="-25000">
                <a:solidFill>
                  <a:schemeClr val="tx1"/>
                </a:solidFill>
                <a:latin typeface="Times"/>
              </a:defRPr>
            </a:lvl4pPr>
            <a:lvl5pPr marL="2057400" indent="-228600">
              <a:defRPr sz="2400" baseline="-25000">
                <a:solidFill>
                  <a:schemeClr val="tx1"/>
                </a:solidFill>
                <a:latin typeface="Times"/>
              </a:defRPr>
            </a:lvl5pPr>
            <a:lvl6pPr marL="2514600" indent="-228600" eaLnBrk="0" fontAlgn="base" hangingPunct="0">
              <a:spcBef>
                <a:spcPct val="0"/>
              </a:spcBef>
              <a:spcAft>
                <a:spcPct val="0"/>
              </a:spcAft>
              <a:defRPr sz="2400" baseline="-25000">
                <a:solidFill>
                  <a:schemeClr val="tx1"/>
                </a:solidFill>
                <a:latin typeface="Times"/>
              </a:defRPr>
            </a:lvl6pPr>
            <a:lvl7pPr marL="2971800" indent="-228600" eaLnBrk="0" fontAlgn="base" hangingPunct="0">
              <a:spcBef>
                <a:spcPct val="0"/>
              </a:spcBef>
              <a:spcAft>
                <a:spcPct val="0"/>
              </a:spcAft>
              <a:defRPr sz="2400" baseline="-25000">
                <a:solidFill>
                  <a:schemeClr val="tx1"/>
                </a:solidFill>
                <a:latin typeface="Times"/>
              </a:defRPr>
            </a:lvl7pPr>
            <a:lvl8pPr marL="3429000" indent="-228600" eaLnBrk="0" fontAlgn="base" hangingPunct="0">
              <a:spcBef>
                <a:spcPct val="0"/>
              </a:spcBef>
              <a:spcAft>
                <a:spcPct val="0"/>
              </a:spcAft>
              <a:defRPr sz="2400" baseline="-25000">
                <a:solidFill>
                  <a:schemeClr val="tx1"/>
                </a:solidFill>
                <a:latin typeface="Times"/>
              </a:defRPr>
            </a:lvl8pPr>
            <a:lvl9pPr marL="3886200" indent="-228600" eaLnBrk="0" fontAlgn="base" hangingPunct="0">
              <a:spcBef>
                <a:spcPct val="0"/>
              </a:spcBef>
              <a:spcAft>
                <a:spcPct val="0"/>
              </a:spcAft>
              <a:defRPr sz="2400" baseline="-25000">
                <a:solidFill>
                  <a:schemeClr val="tx1"/>
                </a:solidFill>
                <a:latin typeface="Times"/>
              </a:defRPr>
            </a:lvl9pPr>
          </a:lstStyle>
          <a:p>
            <a:fld id="{4396FD69-07DA-441F-B5FA-A8C992905BE2}" type="slidenum">
              <a:rPr lang="en-GB" altLang="en-US" sz="1200" baseline="0">
                <a:latin typeface="Arial" charset="0"/>
              </a:rPr>
              <a:pPr/>
              <a:t>4</a:t>
            </a:fld>
            <a:endParaRPr lang="en-GB" altLang="en-US" sz="1200" baseline="0">
              <a:latin typeface="Arial" charset="0"/>
            </a:endParaRPr>
          </a:p>
        </p:txBody>
      </p:sp>
    </p:spTree>
    <p:extLst>
      <p:ext uri="{BB962C8B-B14F-4D97-AF65-F5344CB8AC3E}">
        <p14:creationId xmlns:p14="http://schemas.microsoft.com/office/powerpoint/2010/main" val="739315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For those of you who might not be familiar with mentorship in nursing and midwifery, Our regulatory body, the nursing and midwifery council has set standards for the learning and assessment in practice for students and there is a requirement within these standards that all students are allocated a named mentor in practice who have undertake specific training and there is a requirement that students are able to access a mentor 40% of the time in practice.  </a:t>
            </a:r>
          </a:p>
          <a:p>
            <a:pPr eaLnBrk="1" hangingPunct="1">
              <a:spcBef>
                <a:spcPct val="0"/>
              </a:spcBef>
            </a:pPr>
            <a:endParaRPr lang="en-GB" altLang="en-US" dirty="0" smtClean="0"/>
          </a:p>
          <a:p>
            <a:pPr eaLnBrk="1" hangingPunct="1">
              <a:spcBef>
                <a:spcPct val="0"/>
              </a:spcBef>
            </a:pPr>
            <a:r>
              <a:rPr lang="en-GB" altLang="en-US" dirty="0" smtClean="0"/>
              <a:t>Generally and locally this has evolved into a model of one mentor working with one student working at lease 40% of the time, sometimes supported by a link lecturer and a sign-0ff mentor in the final placement.</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a:defRPr>
            </a:lvl1pPr>
            <a:lvl2pPr marL="729428" indent="-280549">
              <a:defRPr sz="2400" baseline="-25000">
                <a:solidFill>
                  <a:schemeClr val="tx1"/>
                </a:solidFill>
                <a:latin typeface="Times"/>
              </a:defRPr>
            </a:lvl2pPr>
            <a:lvl3pPr marL="1122197" indent="-224439">
              <a:defRPr sz="2400" baseline="-25000">
                <a:solidFill>
                  <a:schemeClr val="tx1"/>
                </a:solidFill>
                <a:latin typeface="Times"/>
              </a:defRPr>
            </a:lvl3pPr>
            <a:lvl4pPr marL="1571076" indent="-224439">
              <a:defRPr sz="2400" baseline="-25000">
                <a:solidFill>
                  <a:schemeClr val="tx1"/>
                </a:solidFill>
                <a:latin typeface="Times"/>
              </a:defRPr>
            </a:lvl4pPr>
            <a:lvl5pPr marL="2019955" indent="-224439">
              <a:defRPr sz="2400" baseline="-25000">
                <a:solidFill>
                  <a:schemeClr val="tx1"/>
                </a:solidFill>
                <a:latin typeface="Times"/>
              </a:defRPr>
            </a:lvl5pPr>
            <a:lvl6pPr marL="2468834" indent="-224439" eaLnBrk="0" fontAlgn="base" hangingPunct="0">
              <a:spcBef>
                <a:spcPct val="0"/>
              </a:spcBef>
              <a:spcAft>
                <a:spcPct val="0"/>
              </a:spcAft>
              <a:defRPr sz="2400" baseline="-25000">
                <a:solidFill>
                  <a:schemeClr val="tx1"/>
                </a:solidFill>
                <a:latin typeface="Times"/>
              </a:defRPr>
            </a:lvl6pPr>
            <a:lvl7pPr marL="2917713" indent="-224439" eaLnBrk="0" fontAlgn="base" hangingPunct="0">
              <a:spcBef>
                <a:spcPct val="0"/>
              </a:spcBef>
              <a:spcAft>
                <a:spcPct val="0"/>
              </a:spcAft>
              <a:defRPr sz="2400" baseline="-25000">
                <a:solidFill>
                  <a:schemeClr val="tx1"/>
                </a:solidFill>
                <a:latin typeface="Times"/>
              </a:defRPr>
            </a:lvl7pPr>
            <a:lvl8pPr marL="3366592" indent="-224439" eaLnBrk="0" fontAlgn="base" hangingPunct="0">
              <a:spcBef>
                <a:spcPct val="0"/>
              </a:spcBef>
              <a:spcAft>
                <a:spcPct val="0"/>
              </a:spcAft>
              <a:defRPr sz="2400" baseline="-25000">
                <a:solidFill>
                  <a:schemeClr val="tx1"/>
                </a:solidFill>
                <a:latin typeface="Times"/>
              </a:defRPr>
            </a:lvl8pPr>
            <a:lvl9pPr marL="3815471" indent="-224439" eaLnBrk="0" fontAlgn="base" hangingPunct="0">
              <a:spcBef>
                <a:spcPct val="0"/>
              </a:spcBef>
              <a:spcAft>
                <a:spcPct val="0"/>
              </a:spcAft>
              <a:defRPr sz="2400" baseline="-25000">
                <a:solidFill>
                  <a:schemeClr val="tx1"/>
                </a:solidFill>
                <a:latin typeface="Times"/>
              </a:defRPr>
            </a:lvl9pPr>
          </a:lstStyle>
          <a:p>
            <a:fld id="{338B00F9-24FE-4099-B504-AE98D6B000AB}" type="slidenum">
              <a:rPr lang="en-GB" altLang="en-US" sz="1200" baseline="0">
                <a:latin typeface="Arial" charset="0"/>
              </a:rPr>
              <a:pPr/>
              <a:t>5</a:t>
            </a:fld>
            <a:endParaRPr lang="en-GB" altLang="en-US" sz="1200" baseline="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776E21-9DCD-4C7C-BBFB-D3B532A2942C}" type="slidenum">
              <a:rPr lang="en-GB" smtClean="0"/>
              <a:t>6</a:t>
            </a:fld>
            <a:endParaRPr lang="en-GB"/>
          </a:p>
        </p:txBody>
      </p:sp>
    </p:spTree>
    <p:extLst>
      <p:ext uri="{BB962C8B-B14F-4D97-AF65-F5344CB8AC3E}">
        <p14:creationId xmlns:p14="http://schemas.microsoft.com/office/powerpoint/2010/main" val="3196464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a:t>
            </a:r>
            <a:r>
              <a:rPr lang="en-GB" baseline="0" dirty="0" smtClean="0"/>
              <a:t> coaching is will be expanded upon and developed over the rest of the session.</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You</a:t>
            </a:r>
            <a:r>
              <a:rPr lang="en-GB" sz="1200" b="0" i="0" kern="1200" baseline="0" dirty="0" smtClean="0">
                <a:solidFill>
                  <a:schemeClr val="tx1"/>
                </a:solidFill>
                <a:effectLst/>
                <a:latin typeface="+mn-lt"/>
                <a:ea typeface="+mn-ea"/>
                <a:cs typeface="+mn-cs"/>
              </a:rPr>
              <a:t> chose what you want to work on: this leads m</a:t>
            </a:r>
            <a:r>
              <a:rPr lang="en-GB" sz="1200" b="0" i="0" kern="1200" dirty="0" smtClean="0">
                <a:solidFill>
                  <a:schemeClr val="tx1"/>
                </a:solidFill>
                <a:effectLst/>
                <a:latin typeface="+mn-lt"/>
                <a:ea typeface="+mn-ea"/>
                <a:cs typeface="+mn-cs"/>
              </a:rPr>
              <a:t>eaningful learning tasks give students a clear sense of progress leading to mastery</a:t>
            </a:r>
          </a:p>
          <a:p>
            <a:endParaRPr lang="en-GB" dirty="0"/>
          </a:p>
        </p:txBody>
      </p:sp>
      <p:sp>
        <p:nvSpPr>
          <p:cNvPr id="4" name="Slide Number Placeholder 3"/>
          <p:cNvSpPr>
            <a:spLocks noGrp="1"/>
          </p:cNvSpPr>
          <p:nvPr>
            <p:ph type="sldNum" sz="quarter" idx="10"/>
          </p:nvPr>
        </p:nvSpPr>
        <p:spPr/>
        <p:txBody>
          <a:bodyPr/>
          <a:lstStyle/>
          <a:p>
            <a:fld id="{B8776E21-9DCD-4C7C-BBFB-D3B532A2942C}" type="slidenum">
              <a:rPr lang="en-GB" smtClean="0"/>
              <a:t>7</a:t>
            </a:fld>
            <a:endParaRPr lang="en-GB"/>
          </a:p>
        </p:txBody>
      </p:sp>
    </p:spTree>
    <p:extLst>
      <p:ext uri="{BB962C8B-B14F-4D97-AF65-F5344CB8AC3E}">
        <p14:creationId xmlns:p14="http://schemas.microsoft.com/office/powerpoint/2010/main" val="2982977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776E21-9DCD-4C7C-BBFB-D3B532A2942C}" type="slidenum">
              <a:rPr lang="en-GB" smtClean="0"/>
              <a:t>8</a:t>
            </a:fld>
            <a:endParaRPr lang="en-GB"/>
          </a:p>
        </p:txBody>
      </p:sp>
    </p:spTree>
    <p:extLst>
      <p:ext uri="{BB962C8B-B14F-4D97-AF65-F5344CB8AC3E}">
        <p14:creationId xmlns:p14="http://schemas.microsoft.com/office/powerpoint/2010/main" val="2651433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Firstly ask the students to read</a:t>
            </a:r>
            <a:r>
              <a:rPr lang="en-GB" baseline="0" dirty="0" smtClean="0"/>
              <a:t> the 2 different columns and ask which thoughts they identify with and which related to the last exercise - emphasise that they will not be judged! </a:t>
            </a:r>
          </a:p>
          <a:p>
            <a:endParaRPr lang="en-GB" dirty="0" smtClean="0"/>
          </a:p>
          <a:p>
            <a:r>
              <a:rPr lang="en-GB" dirty="0" smtClean="0"/>
              <a:t>Research shows that people</a:t>
            </a:r>
            <a:r>
              <a:rPr lang="en-GB" baseline="0" dirty="0" smtClean="0"/>
              <a:t> often have 2 different </a:t>
            </a:r>
            <a:r>
              <a:rPr lang="en-GB" baseline="0" dirty="0" err="1" smtClean="0"/>
              <a:t>mindsets</a:t>
            </a:r>
            <a:r>
              <a:rPr lang="en-GB" baseline="0" dirty="0" smtClean="0"/>
              <a:t>: Those with a Growth </a:t>
            </a:r>
            <a:r>
              <a:rPr lang="en-GB" baseline="0" dirty="0" err="1" smtClean="0"/>
              <a:t>mindset</a:t>
            </a:r>
            <a:r>
              <a:rPr lang="en-GB" baseline="0" dirty="0" smtClean="0"/>
              <a:t> believe their abilities are fixed, they less likely to want to have a go at tasks where they may fail for fear of been seen as bad (not least by them selves).. Those with a Growth </a:t>
            </a:r>
            <a:r>
              <a:rPr lang="en-GB" baseline="0" dirty="0" err="1" smtClean="0"/>
              <a:t>mindset</a:t>
            </a:r>
            <a:r>
              <a:rPr lang="en-GB" baseline="0" dirty="0" smtClean="0"/>
              <a:t> see abilities and skills as things that develop through effort.  </a:t>
            </a:r>
          </a:p>
          <a:p>
            <a:endParaRPr lang="en-GB" baseline="0" dirty="0" smtClean="0"/>
          </a:p>
          <a:p>
            <a:r>
              <a:rPr lang="en-GB" baseline="0" dirty="0" smtClean="0"/>
              <a:t>Research shows that the greatest learning takes place when we get things wrong – not when we get things right!  </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Within the CLiP project the coach will ask questions that you/students are not sure of. The natural thing will be to want to be told the answer however this won’t help as much trying to figure it out which will involve getting the answer wrong. </a:t>
            </a:r>
            <a:r>
              <a:rPr lang="en-GB" sz="1200" b="0" i="0" kern="1200" dirty="0" smtClean="0">
                <a:solidFill>
                  <a:schemeClr val="tx1"/>
                </a:solidFill>
                <a:effectLst/>
                <a:latin typeface="+mn-lt"/>
                <a:ea typeface="+mn-ea"/>
                <a:cs typeface="+mn-cs"/>
              </a:rPr>
              <a:t>Its about progression</a:t>
            </a:r>
            <a:r>
              <a:rPr lang="en-GB" sz="1200" b="0" i="0" kern="1200" baseline="0" dirty="0" smtClean="0">
                <a:solidFill>
                  <a:schemeClr val="tx1"/>
                </a:solidFill>
                <a:effectLst/>
                <a:latin typeface="+mn-lt"/>
                <a:ea typeface="+mn-ea"/>
                <a:cs typeface="+mn-cs"/>
              </a:rPr>
              <a:t> and developing through being challenged, not how smart you are or testing what you have learned </a:t>
            </a:r>
            <a:endParaRPr lang="en-GB" dirty="0" smtClean="0"/>
          </a:p>
          <a:p>
            <a:endParaRPr lang="en-GB" dirty="0"/>
          </a:p>
        </p:txBody>
      </p:sp>
      <p:sp>
        <p:nvSpPr>
          <p:cNvPr id="4" name="Slide Number Placeholder 3"/>
          <p:cNvSpPr>
            <a:spLocks noGrp="1"/>
          </p:cNvSpPr>
          <p:nvPr>
            <p:ph type="sldNum" sz="quarter" idx="10"/>
          </p:nvPr>
        </p:nvSpPr>
        <p:spPr/>
        <p:txBody>
          <a:bodyPr/>
          <a:lstStyle/>
          <a:p>
            <a:fld id="{B8776E21-9DCD-4C7C-BBFB-D3B532A2942C}" type="slidenum">
              <a:rPr lang="en-GB" smtClean="0"/>
              <a:t>9</a:t>
            </a:fld>
            <a:endParaRPr lang="en-GB"/>
          </a:p>
        </p:txBody>
      </p:sp>
    </p:spTree>
    <p:extLst>
      <p:ext uri="{BB962C8B-B14F-4D97-AF65-F5344CB8AC3E}">
        <p14:creationId xmlns:p14="http://schemas.microsoft.com/office/powerpoint/2010/main" val="30778586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484784"/>
            <a:ext cx="6400800" cy="936104"/>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pic>
        <p:nvPicPr>
          <p:cNvPr id="7" name="Picture 6"/>
          <p:cNvPicPr>
            <a:picLocks noChangeAspect="1"/>
          </p:cNvPicPr>
          <p:nvPr userDrawn="1"/>
        </p:nvPicPr>
        <p:blipFill>
          <a:blip r:embed="rId2"/>
          <a:stretch>
            <a:fillRect/>
          </a:stretch>
        </p:blipFill>
        <p:spPr>
          <a:xfrm>
            <a:off x="0" y="192151"/>
            <a:ext cx="8999838" cy="382158"/>
          </a:xfrm>
          <a:prstGeom prst="rect">
            <a:avLst/>
          </a:prstGeom>
        </p:spPr>
      </p:pic>
      <p:sp>
        <p:nvSpPr>
          <p:cNvPr id="9" name="Title 8"/>
          <p:cNvSpPr>
            <a:spLocks noGrp="1"/>
          </p:cNvSpPr>
          <p:nvPr>
            <p:ph type="title"/>
          </p:nvPr>
        </p:nvSpPr>
        <p:spPr>
          <a:xfrm>
            <a:off x="457200" y="557808"/>
            <a:ext cx="8229600" cy="1143000"/>
          </a:xfrm>
        </p:spPr>
        <p:txBody>
          <a:bodyPr/>
          <a:lstStyle/>
          <a:p>
            <a:r>
              <a:rPr lang="en-US" smtClean="0"/>
              <a:t>Click to edit Master title style</a:t>
            </a:r>
            <a:endParaRPr lang="en-GB"/>
          </a:p>
        </p:txBody>
      </p:sp>
    </p:spTree>
    <p:extLst>
      <p:ext uri="{BB962C8B-B14F-4D97-AF65-F5344CB8AC3E}">
        <p14:creationId xmlns:p14="http://schemas.microsoft.com/office/powerpoint/2010/main" val="1799406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AA003AC-A943-4E55-BF65-76A85D3C3F83}" type="datetimeFigureOut">
              <a:rPr lang="en-GB" smtClean="0"/>
              <a:t>04/09/2017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044B32-6C95-4A6B-AED0-46E64ECD4406}" type="slidenum">
              <a:rPr lang="en-GB" smtClean="0"/>
              <a:t>‹#›</a:t>
            </a:fld>
            <a:endParaRPr lang="en-GB"/>
          </a:p>
        </p:txBody>
      </p:sp>
    </p:spTree>
    <p:extLst>
      <p:ext uri="{BB962C8B-B14F-4D97-AF65-F5344CB8AC3E}">
        <p14:creationId xmlns:p14="http://schemas.microsoft.com/office/powerpoint/2010/main" val="2293388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6712"/>
            <a:ext cx="2057400" cy="5289451"/>
          </a:xfrm>
        </p:spPr>
        <p:txBody>
          <a:bodyPr vert="eaVert"/>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836712"/>
            <a:ext cx="6019800" cy="5289451"/>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AA003AC-A943-4E55-BF65-76A85D3C3F83}" type="datetimeFigureOut">
              <a:rPr lang="en-GB" smtClean="0"/>
              <a:t>04/09/2017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044B32-6C95-4A6B-AED0-46E64ECD4406}" type="slidenum">
              <a:rPr lang="en-GB" smtClean="0"/>
              <a:t>‹#›</a:t>
            </a:fld>
            <a:endParaRPr lang="en-GB"/>
          </a:p>
        </p:txBody>
      </p:sp>
    </p:spTree>
    <p:extLst>
      <p:ext uri="{BB962C8B-B14F-4D97-AF65-F5344CB8AC3E}">
        <p14:creationId xmlns:p14="http://schemas.microsoft.com/office/powerpoint/2010/main" val="3089011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AA003AC-A943-4E55-BF65-76A85D3C3F83}" type="datetimeFigureOut">
              <a:rPr lang="en-GB" smtClean="0"/>
              <a:t>04/09/2017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044B32-6C95-4A6B-AED0-46E64ECD4406}" type="slidenum">
              <a:rPr lang="en-GB" smtClean="0"/>
              <a:t>‹#›</a:t>
            </a:fld>
            <a:endParaRPr lang="en-GB"/>
          </a:p>
        </p:txBody>
      </p:sp>
    </p:spTree>
    <p:extLst>
      <p:ext uri="{BB962C8B-B14F-4D97-AF65-F5344CB8AC3E}">
        <p14:creationId xmlns:p14="http://schemas.microsoft.com/office/powerpoint/2010/main" val="2177526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A003AC-A943-4E55-BF65-76A85D3C3F83}" type="datetimeFigureOut">
              <a:rPr lang="en-GB" smtClean="0"/>
              <a:t>04/09/2017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044B32-6C95-4A6B-AED0-46E64ECD4406}" type="slidenum">
              <a:rPr lang="en-GB" smtClean="0"/>
              <a:t>‹#›</a:t>
            </a:fld>
            <a:endParaRPr lang="en-GB"/>
          </a:p>
        </p:txBody>
      </p:sp>
    </p:spTree>
    <p:extLst>
      <p:ext uri="{BB962C8B-B14F-4D97-AF65-F5344CB8AC3E}">
        <p14:creationId xmlns:p14="http://schemas.microsoft.com/office/powerpoint/2010/main" val="347471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AA003AC-A943-4E55-BF65-76A85D3C3F83}" type="datetimeFigureOut">
              <a:rPr lang="en-GB" smtClean="0"/>
              <a:t>04/09/2017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044B32-6C95-4A6B-AED0-46E64ECD4406}" type="slidenum">
              <a:rPr lang="en-GB" smtClean="0"/>
              <a:t>‹#›</a:t>
            </a:fld>
            <a:endParaRPr lang="en-GB"/>
          </a:p>
        </p:txBody>
      </p:sp>
    </p:spTree>
    <p:extLst>
      <p:ext uri="{BB962C8B-B14F-4D97-AF65-F5344CB8AC3E}">
        <p14:creationId xmlns:p14="http://schemas.microsoft.com/office/powerpoint/2010/main" val="1783010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AA003AC-A943-4E55-BF65-76A85D3C3F83}" type="datetimeFigureOut">
              <a:rPr lang="en-GB" smtClean="0"/>
              <a:t>04/09/2017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044B32-6C95-4A6B-AED0-46E64ECD4406}" type="slidenum">
              <a:rPr lang="en-GB" smtClean="0"/>
              <a:t>‹#›</a:t>
            </a:fld>
            <a:endParaRPr lang="en-GB"/>
          </a:p>
        </p:txBody>
      </p:sp>
    </p:spTree>
    <p:extLst>
      <p:ext uri="{BB962C8B-B14F-4D97-AF65-F5344CB8AC3E}">
        <p14:creationId xmlns:p14="http://schemas.microsoft.com/office/powerpoint/2010/main" val="1350434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AA003AC-A943-4E55-BF65-76A85D3C3F83}" type="datetimeFigureOut">
              <a:rPr lang="en-GB" smtClean="0"/>
              <a:t>04/09/2017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044B32-6C95-4A6B-AED0-46E64ECD4406}" type="slidenum">
              <a:rPr lang="en-GB" smtClean="0"/>
              <a:t>‹#›</a:t>
            </a:fld>
            <a:endParaRPr lang="en-GB"/>
          </a:p>
        </p:txBody>
      </p:sp>
    </p:spTree>
    <p:extLst>
      <p:ext uri="{BB962C8B-B14F-4D97-AF65-F5344CB8AC3E}">
        <p14:creationId xmlns:p14="http://schemas.microsoft.com/office/powerpoint/2010/main" val="1371131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A003AC-A943-4E55-BF65-76A85D3C3F83}" type="datetimeFigureOut">
              <a:rPr lang="en-GB" smtClean="0"/>
              <a:t>04/09/2017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044B32-6C95-4A6B-AED0-46E64ECD4406}" type="slidenum">
              <a:rPr lang="en-GB" smtClean="0"/>
              <a:t>‹#›</a:t>
            </a:fld>
            <a:endParaRPr lang="en-GB"/>
          </a:p>
        </p:txBody>
      </p:sp>
    </p:spTree>
    <p:extLst>
      <p:ext uri="{BB962C8B-B14F-4D97-AF65-F5344CB8AC3E}">
        <p14:creationId xmlns:p14="http://schemas.microsoft.com/office/powerpoint/2010/main" val="1223542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3008313" cy="742404"/>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692696"/>
            <a:ext cx="5111750" cy="54334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A003AC-A943-4E55-BF65-76A85D3C3F83}" type="datetimeFigureOut">
              <a:rPr lang="en-GB" smtClean="0"/>
              <a:t>04/09/2017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044B32-6C95-4A6B-AED0-46E64ECD4406}" type="slidenum">
              <a:rPr lang="en-GB" smtClean="0"/>
              <a:t>‹#›</a:t>
            </a:fld>
            <a:endParaRPr lang="en-GB"/>
          </a:p>
        </p:txBody>
      </p:sp>
    </p:spTree>
    <p:extLst>
      <p:ext uri="{BB962C8B-B14F-4D97-AF65-F5344CB8AC3E}">
        <p14:creationId xmlns:p14="http://schemas.microsoft.com/office/powerpoint/2010/main" val="2431156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A003AC-A943-4E55-BF65-76A85D3C3F83}" type="datetimeFigureOut">
              <a:rPr lang="en-GB" smtClean="0"/>
              <a:t>04/09/2017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044B32-6C95-4A6B-AED0-46E64ECD4406}" type="slidenum">
              <a:rPr lang="en-GB" smtClean="0"/>
              <a:t>‹#›</a:t>
            </a:fld>
            <a:endParaRPr lang="en-GB"/>
          </a:p>
        </p:txBody>
      </p:sp>
    </p:spTree>
    <p:extLst>
      <p:ext uri="{BB962C8B-B14F-4D97-AF65-F5344CB8AC3E}">
        <p14:creationId xmlns:p14="http://schemas.microsoft.com/office/powerpoint/2010/main" val="2051374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858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A003AC-A943-4E55-BF65-76A85D3C3F83}" type="datetimeFigureOut">
              <a:rPr lang="en-GB" smtClean="0"/>
              <a:t>04/09/2017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044B32-6C95-4A6B-AED0-46E64ECD4406}" type="slidenum">
              <a:rPr lang="en-GB" smtClean="0"/>
              <a:t>‹#›</a:t>
            </a:fld>
            <a:endParaRPr lang="en-GB"/>
          </a:p>
        </p:txBody>
      </p:sp>
      <p:pic>
        <p:nvPicPr>
          <p:cNvPr id="7" name="Picture 6"/>
          <p:cNvPicPr>
            <a:picLocks noChangeAspect="1"/>
          </p:cNvPicPr>
          <p:nvPr userDrawn="1"/>
        </p:nvPicPr>
        <p:blipFill>
          <a:blip r:embed="rId13"/>
          <a:stretch>
            <a:fillRect/>
          </a:stretch>
        </p:blipFill>
        <p:spPr>
          <a:xfrm>
            <a:off x="0" y="192151"/>
            <a:ext cx="8999838" cy="382158"/>
          </a:xfrm>
          <a:prstGeom prst="rect">
            <a:avLst/>
          </a:prstGeom>
        </p:spPr>
      </p:pic>
    </p:spTree>
    <p:extLst>
      <p:ext uri="{BB962C8B-B14F-4D97-AF65-F5344CB8AC3E}">
        <p14:creationId xmlns:p14="http://schemas.microsoft.com/office/powerpoint/2010/main" val="1080235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0072C6"/>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0072C6"/>
        </a:buClr>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png"/><Relationship Id="rId3" Type="http://schemas.openxmlformats.org/officeDocument/2006/relationships/image" Target="../media/image24.jpeg"/><Relationship Id="rId7" Type="http://schemas.openxmlformats.org/officeDocument/2006/relationships/image" Target="../media/image28.png"/><Relationship Id="rId12" Type="http://schemas.openxmlformats.org/officeDocument/2006/relationships/image" Target="../media/image33.jpeg"/><Relationship Id="rId17" Type="http://schemas.openxmlformats.org/officeDocument/2006/relationships/image" Target="../media/image38.png"/><Relationship Id="rId2" Type="http://schemas.openxmlformats.org/officeDocument/2006/relationships/notesSlide" Target="../notesSlides/notesSlide14.xml"/><Relationship Id="rId16"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26.jpe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jpeg"/><Relationship Id="rId9" Type="http://schemas.openxmlformats.org/officeDocument/2006/relationships/image" Target="../media/image30.png"/><Relationship Id="rId1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mailto:jonty.kenward@lthtr.nhs.uk" TargetMode="Externa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 Id="rId9"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539750" y="1714500"/>
            <a:ext cx="7989888" cy="2727325"/>
          </a:xfrm>
        </p:spPr>
        <p:txBody>
          <a:bodyPr>
            <a:normAutofit fontScale="90000"/>
          </a:bodyPr>
          <a:lstStyle/>
          <a:p>
            <a:pPr eaLnBrk="1" hangingPunct="1"/>
            <a:r>
              <a:rPr lang="en-GB" altLang="en-US" dirty="0" smtClean="0"/>
              <a:t>Preparation for CLiP</a:t>
            </a:r>
            <a:br>
              <a:rPr lang="en-GB" altLang="en-US" dirty="0" smtClean="0"/>
            </a:br>
            <a:r>
              <a:rPr lang="en-GB" altLang="en-US" dirty="0" smtClean="0"/>
              <a:t>Enhancing Learning though Coaching </a:t>
            </a:r>
            <a:r>
              <a:rPr lang="en-GB" altLang="en-US" dirty="0"/>
              <a:t>S</a:t>
            </a:r>
            <a:r>
              <a:rPr lang="en-GB" altLang="en-US" dirty="0" smtClean="0"/>
              <a:t>kills</a:t>
            </a:r>
            <a:br>
              <a:rPr lang="en-GB" altLang="en-US" dirty="0" smtClean="0"/>
            </a:br>
            <a:endParaRPr lang="en-GB" alt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3573016"/>
            <a:ext cx="3121025" cy="310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107504" y="319087"/>
            <a:ext cx="360041" cy="6219825"/>
          </a:xfrm>
          <a:prstGeom prst="rect">
            <a:avLst/>
          </a:prstGeom>
        </p:spPr>
      </p:pic>
    </p:spTree>
    <p:extLst>
      <p:ext uri="{BB962C8B-B14F-4D97-AF65-F5344CB8AC3E}">
        <p14:creationId xmlns:p14="http://schemas.microsoft.com/office/powerpoint/2010/main" val="1037395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Content Placeholder 3"/>
          <p:cNvSpPr>
            <a:spLocks noGrp="1"/>
          </p:cNvSpPr>
          <p:nvPr>
            <p:ph sz="half" idx="2"/>
          </p:nvPr>
        </p:nvSpPr>
        <p:spPr/>
        <p:txBody>
          <a:bodyPr/>
          <a:lstStyle/>
          <a:p>
            <a:endParaRPr lang="en-GB"/>
          </a:p>
        </p:txBody>
      </p:sp>
      <p:sp>
        <p:nvSpPr>
          <p:cNvPr id="5" name="Content Placeholder 4"/>
          <p:cNvSpPr>
            <a:spLocks noGrp="1"/>
          </p:cNvSpPr>
          <p:nvPr>
            <p:ph sz="half" idx="1"/>
          </p:nvPr>
        </p:nvSpPr>
        <p:spPr/>
        <p:txBody>
          <a:bodyPr/>
          <a:lstStyle/>
          <a:p>
            <a:endParaRPr lang="en-GB"/>
          </a:p>
        </p:txBody>
      </p:sp>
      <p:pic>
        <p:nvPicPr>
          <p:cNvPr id="4100" name="Picture 4" descr="http://sayquotable.com/wp-content/uploads/2015/10/I-havenot-failed-I-have-just-sayquota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692696"/>
            <a:ext cx="8618669" cy="5870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923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Benefits of CLiP</a:t>
            </a:r>
            <a:endParaRPr lang="en-GB"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556792"/>
            <a:ext cx="5904656" cy="4529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107504" y="319087"/>
            <a:ext cx="360041" cy="6219825"/>
          </a:xfrm>
          <a:prstGeom prst="rect">
            <a:avLst/>
          </a:prstGeom>
        </p:spPr>
      </p:pic>
    </p:spTree>
    <p:extLst>
      <p:ext uri="{BB962C8B-B14F-4D97-AF65-F5344CB8AC3E}">
        <p14:creationId xmlns:p14="http://schemas.microsoft.com/office/powerpoint/2010/main" val="4033026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39257" y="404664"/>
            <a:ext cx="8229600" cy="1143000"/>
          </a:xfrm>
        </p:spPr>
        <p:txBody>
          <a:bodyPr>
            <a:normAutofit/>
          </a:bodyPr>
          <a:lstStyle/>
          <a:p>
            <a:r>
              <a:rPr lang="en-GB" altLang="en-US" sz="3600" b="1" dirty="0" smtClean="0"/>
              <a:t>Quotes from those on the project…</a:t>
            </a:r>
          </a:p>
        </p:txBody>
      </p:sp>
      <p:sp>
        <p:nvSpPr>
          <p:cNvPr id="4" name="TextBox 3"/>
          <p:cNvSpPr txBox="1"/>
          <p:nvPr/>
        </p:nvSpPr>
        <p:spPr>
          <a:xfrm>
            <a:off x="3296223" y="2228887"/>
            <a:ext cx="2770731" cy="1169551"/>
          </a:xfrm>
          <a:prstGeom prst="rect">
            <a:avLst/>
          </a:prstGeom>
          <a:noFill/>
        </p:spPr>
        <p:txBody>
          <a:bodyPr wrap="square" rtlCol="0">
            <a:spAutoFit/>
          </a:bodyPr>
          <a:lstStyle/>
          <a:p>
            <a:pPr algn="ctr"/>
            <a:r>
              <a:rPr lang="en-GB" sz="1400" b="1" dirty="0" smtClean="0">
                <a:solidFill>
                  <a:schemeClr val="accent4">
                    <a:lumMod val="75000"/>
                  </a:schemeClr>
                </a:solidFill>
              </a:rPr>
              <a:t>“The confidence and progression, I’m able to do things normally the staff nurses would do”</a:t>
            </a:r>
          </a:p>
          <a:p>
            <a:pPr algn="ctr"/>
            <a:endParaRPr lang="en-GB" sz="1400" b="1" dirty="0">
              <a:solidFill>
                <a:schemeClr val="accent4">
                  <a:lumMod val="75000"/>
                </a:schemeClr>
              </a:solidFill>
            </a:endParaRPr>
          </a:p>
        </p:txBody>
      </p:sp>
      <p:sp>
        <p:nvSpPr>
          <p:cNvPr id="5" name="TextBox 4"/>
          <p:cNvSpPr txBox="1"/>
          <p:nvPr/>
        </p:nvSpPr>
        <p:spPr>
          <a:xfrm>
            <a:off x="716105" y="5280794"/>
            <a:ext cx="2880320" cy="584775"/>
          </a:xfrm>
          <a:prstGeom prst="rect">
            <a:avLst/>
          </a:prstGeom>
          <a:noFill/>
        </p:spPr>
        <p:txBody>
          <a:bodyPr wrap="square" rtlCol="0">
            <a:spAutoFit/>
          </a:bodyPr>
          <a:lstStyle/>
          <a:p>
            <a:r>
              <a:rPr lang="en-GB" sz="1600" b="1" dirty="0" smtClean="0">
                <a:solidFill>
                  <a:schemeClr val="tx2">
                    <a:lumMod val="75000"/>
                  </a:schemeClr>
                </a:solidFill>
                <a:latin typeface="Aharoni" panose="02010803020104030203" pitchFamily="2" charset="-79"/>
                <a:cs typeface="Aharoni" panose="02010803020104030203" pitchFamily="2" charset="-79"/>
              </a:rPr>
              <a:t>“I </a:t>
            </a:r>
            <a:r>
              <a:rPr lang="en-GB" sz="1600" b="1" dirty="0">
                <a:solidFill>
                  <a:schemeClr val="tx2">
                    <a:lumMod val="75000"/>
                  </a:schemeClr>
                </a:solidFill>
                <a:latin typeface="Aharoni" panose="02010803020104030203" pitchFamily="2" charset="-79"/>
                <a:cs typeface="Aharoni" panose="02010803020104030203" pitchFamily="2" charset="-79"/>
              </a:rPr>
              <a:t>felt more independent, able to work things out”</a:t>
            </a:r>
          </a:p>
        </p:txBody>
      </p:sp>
      <p:sp>
        <p:nvSpPr>
          <p:cNvPr id="6" name="TextBox 5"/>
          <p:cNvSpPr txBox="1"/>
          <p:nvPr/>
        </p:nvSpPr>
        <p:spPr>
          <a:xfrm>
            <a:off x="5292080" y="3718544"/>
            <a:ext cx="3418803" cy="1815882"/>
          </a:xfrm>
          <a:prstGeom prst="rect">
            <a:avLst/>
          </a:prstGeom>
          <a:noFill/>
        </p:spPr>
        <p:txBody>
          <a:bodyPr wrap="square" rtlCol="0">
            <a:spAutoFit/>
          </a:bodyPr>
          <a:lstStyle/>
          <a:p>
            <a:pPr algn="ctr"/>
            <a:r>
              <a:rPr lang="en-GB" sz="1600" dirty="0" smtClean="0">
                <a:solidFill>
                  <a:srgbClr val="931638"/>
                </a:solidFill>
              </a:rPr>
              <a:t>“Students </a:t>
            </a:r>
            <a:r>
              <a:rPr lang="en-GB" sz="1600" dirty="0">
                <a:solidFill>
                  <a:srgbClr val="931638"/>
                </a:solidFill>
              </a:rPr>
              <a:t>have changed, there is a changed atmosphere, a can do attitude, people want to learn and they know what’s going on</a:t>
            </a:r>
            <a:r>
              <a:rPr lang="en-GB" sz="1600" dirty="0" smtClean="0">
                <a:solidFill>
                  <a:srgbClr val="931638"/>
                </a:solidFill>
              </a:rPr>
              <a:t>” </a:t>
            </a:r>
          </a:p>
          <a:p>
            <a:pPr algn="ctr"/>
            <a:r>
              <a:rPr lang="en-GB" sz="1600" dirty="0" smtClean="0">
                <a:solidFill>
                  <a:srgbClr val="931638"/>
                </a:solidFill>
              </a:rPr>
              <a:t>(</a:t>
            </a:r>
            <a:r>
              <a:rPr lang="en-GB" sz="1600" dirty="0">
                <a:solidFill>
                  <a:srgbClr val="931638"/>
                </a:solidFill>
              </a:rPr>
              <a:t>ward manager)</a:t>
            </a:r>
          </a:p>
          <a:p>
            <a:pPr algn="ctr"/>
            <a:endParaRPr lang="en-GB" sz="1600" dirty="0">
              <a:solidFill>
                <a:schemeClr val="accent2"/>
              </a:solidFill>
            </a:endParaRPr>
          </a:p>
          <a:p>
            <a:pPr algn="ctr"/>
            <a:endParaRPr lang="en-GB" sz="1600" dirty="0"/>
          </a:p>
        </p:txBody>
      </p:sp>
      <p:sp>
        <p:nvSpPr>
          <p:cNvPr id="8" name="TextBox 7"/>
          <p:cNvSpPr txBox="1"/>
          <p:nvPr/>
        </p:nvSpPr>
        <p:spPr>
          <a:xfrm>
            <a:off x="3707904" y="5534426"/>
            <a:ext cx="4464496" cy="984885"/>
          </a:xfrm>
          <a:prstGeom prst="rect">
            <a:avLst/>
          </a:prstGeom>
          <a:noFill/>
        </p:spPr>
        <p:txBody>
          <a:bodyPr wrap="square" rtlCol="0">
            <a:spAutoFit/>
          </a:bodyPr>
          <a:lstStyle/>
          <a:p>
            <a:pPr algn="ctr"/>
            <a:r>
              <a:rPr lang="en-GB" sz="1400" b="1" dirty="0" smtClean="0"/>
              <a:t>“I love it now, I feel I can manage the process because I can think for myself, it makes it so much easier”</a:t>
            </a:r>
          </a:p>
          <a:p>
            <a:pPr algn="ctr"/>
            <a:endParaRPr lang="en-GB" sz="1600" dirty="0"/>
          </a:p>
        </p:txBody>
      </p:sp>
      <p:sp>
        <p:nvSpPr>
          <p:cNvPr id="9" name="TextBox 8"/>
          <p:cNvSpPr txBox="1"/>
          <p:nvPr/>
        </p:nvSpPr>
        <p:spPr>
          <a:xfrm>
            <a:off x="467544" y="3398438"/>
            <a:ext cx="3096344" cy="1477328"/>
          </a:xfrm>
          <a:prstGeom prst="rect">
            <a:avLst/>
          </a:prstGeom>
          <a:noFill/>
        </p:spPr>
        <p:txBody>
          <a:bodyPr wrap="square" rtlCol="0">
            <a:spAutoFit/>
          </a:bodyPr>
          <a:lstStyle/>
          <a:p>
            <a:pPr algn="ctr"/>
            <a:r>
              <a:rPr lang="en-GB" dirty="0" smtClean="0">
                <a:solidFill>
                  <a:schemeClr val="accent3">
                    <a:lumMod val="75000"/>
                  </a:schemeClr>
                </a:solidFill>
              </a:rPr>
              <a:t>“Before </a:t>
            </a:r>
            <a:r>
              <a:rPr lang="en-GB" dirty="0">
                <a:solidFill>
                  <a:schemeClr val="accent3">
                    <a:lumMod val="75000"/>
                  </a:schemeClr>
                </a:solidFill>
              </a:rPr>
              <a:t>I never used to think about all these little details, before I was so much more </a:t>
            </a:r>
            <a:r>
              <a:rPr lang="en-GB" dirty="0" smtClean="0">
                <a:solidFill>
                  <a:schemeClr val="accent3">
                    <a:lumMod val="75000"/>
                  </a:schemeClr>
                </a:solidFill>
              </a:rPr>
              <a:t>reserved”</a:t>
            </a:r>
            <a:endParaRPr lang="en-GB" dirty="0">
              <a:solidFill>
                <a:schemeClr val="accent3">
                  <a:lumMod val="75000"/>
                </a:schemeClr>
              </a:solidFill>
            </a:endParaRPr>
          </a:p>
          <a:p>
            <a:pPr algn="ctr"/>
            <a:endParaRPr lang="en-GB" dirty="0">
              <a:solidFill>
                <a:schemeClr val="accent3">
                  <a:lumMod val="75000"/>
                </a:schemeClr>
              </a:solidFill>
            </a:endParaRPr>
          </a:p>
        </p:txBody>
      </p:sp>
      <p:sp>
        <p:nvSpPr>
          <p:cNvPr id="10" name="TextBox 9"/>
          <p:cNvSpPr txBox="1"/>
          <p:nvPr/>
        </p:nvSpPr>
        <p:spPr>
          <a:xfrm>
            <a:off x="178397" y="1700808"/>
            <a:ext cx="2880320" cy="1323439"/>
          </a:xfrm>
          <a:prstGeom prst="rect">
            <a:avLst/>
          </a:prstGeom>
          <a:noFill/>
        </p:spPr>
        <p:txBody>
          <a:bodyPr wrap="square" rtlCol="0">
            <a:spAutoFit/>
          </a:bodyPr>
          <a:lstStyle/>
          <a:p>
            <a:pPr algn="ctr"/>
            <a:r>
              <a:rPr lang="en-GB" sz="1600" dirty="0" smtClean="0">
                <a:solidFill>
                  <a:schemeClr val="tx2">
                    <a:lumMod val="75000"/>
                  </a:schemeClr>
                </a:solidFill>
                <a:latin typeface="Aharoni" panose="02010803020104030203" pitchFamily="2" charset="-79"/>
                <a:cs typeface="Aharoni" panose="02010803020104030203" pitchFamily="2" charset="-79"/>
              </a:rPr>
              <a:t>“I </a:t>
            </a:r>
            <a:r>
              <a:rPr lang="en-GB" sz="1600" dirty="0">
                <a:solidFill>
                  <a:schemeClr val="tx2">
                    <a:lumMod val="75000"/>
                  </a:schemeClr>
                </a:solidFill>
                <a:latin typeface="Aharoni" panose="02010803020104030203" pitchFamily="2" charset="-79"/>
                <a:cs typeface="Aharoni" panose="02010803020104030203" pitchFamily="2" charset="-79"/>
              </a:rPr>
              <a:t>felt vulnerable at the start of the training, without the handholding, I thought ‘where’s my </a:t>
            </a:r>
            <a:r>
              <a:rPr lang="en-GB" sz="1600" dirty="0" smtClean="0">
                <a:solidFill>
                  <a:schemeClr val="tx2">
                    <a:lumMod val="75000"/>
                  </a:schemeClr>
                </a:solidFill>
                <a:latin typeface="Aharoni" panose="02010803020104030203" pitchFamily="2" charset="-79"/>
                <a:cs typeface="Aharoni" panose="02010803020104030203" pitchFamily="2" charset="-79"/>
              </a:rPr>
              <a:t>mentor’”</a:t>
            </a:r>
            <a:endParaRPr lang="en-GB" sz="1600" dirty="0">
              <a:solidFill>
                <a:schemeClr val="tx2">
                  <a:lumMod val="75000"/>
                </a:schemeClr>
              </a:solidFill>
              <a:latin typeface="Aharoni" panose="02010803020104030203" pitchFamily="2" charset="-79"/>
              <a:cs typeface="Aharoni" panose="02010803020104030203" pitchFamily="2" charset="-79"/>
            </a:endParaRPr>
          </a:p>
          <a:p>
            <a:pPr algn="ctr"/>
            <a:endParaRPr lang="en-GB" sz="1600" dirty="0"/>
          </a:p>
        </p:txBody>
      </p:sp>
      <p:sp>
        <p:nvSpPr>
          <p:cNvPr id="12" name="TextBox 11"/>
          <p:cNvSpPr txBox="1"/>
          <p:nvPr/>
        </p:nvSpPr>
        <p:spPr>
          <a:xfrm>
            <a:off x="6239303" y="1684678"/>
            <a:ext cx="2448272" cy="1077218"/>
          </a:xfrm>
          <a:prstGeom prst="rect">
            <a:avLst/>
          </a:prstGeom>
          <a:noFill/>
        </p:spPr>
        <p:txBody>
          <a:bodyPr wrap="square" rtlCol="0">
            <a:spAutoFit/>
          </a:bodyPr>
          <a:lstStyle/>
          <a:p>
            <a:pPr algn="ctr"/>
            <a:r>
              <a:rPr lang="en-GB" sz="1600" dirty="0" smtClean="0">
                <a:solidFill>
                  <a:schemeClr val="tx2"/>
                </a:solidFill>
              </a:rPr>
              <a:t>I can not believe how the first years develop, I was never as confident at this stage of training</a:t>
            </a:r>
            <a:endParaRPr lang="en-GB" sz="1600" dirty="0">
              <a:solidFill>
                <a:schemeClr val="tx2"/>
              </a:solidFill>
            </a:endParaRPr>
          </a:p>
        </p:txBody>
      </p:sp>
      <p:pic>
        <p:nvPicPr>
          <p:cNvPr id="6146" name="Picture 2" descr="C:\Users\jontx004\AppData\Local\Microsoft\Windows\Temporary Internet Files\Content.Outlook\IMH1H867\HAClipPack2017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844"/>
            <a:ext cx="9144000" cy="684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285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ealthAcademy_EmailFooter_Final"/>
          <p:cNvPicPr/>
          <p:nvPr/>
        </p:nvPicPr>
        <p:blipFill>
          <a:blip r:embed="rId3">
            <a:extLst>
              <a:ext uri="{28A0092B-C50C-407E-A947-70E740481C1C}">
                <a14:useLocalDpi xmlns:a14="http://schemas.microsoft.com/office/drawing/2010/main" val="0"/>
              </a:ext>
            </a:extLst>
          </a:blip>
          <a:srcRect/>
          <a:stretch>
            <a:fillRect/>
          </a:stretch>
        </p:blipFill>
        <p:spPr bwMode="auto">
          <a:xfrm>
            <a:off x="683568" y="6021288"/>
            <a:ext cx="8136903" cy="648072"/>
          </a:xfrm>
          <a:prstGeom prst="rect">
            <a:avLst/>
          </a:prstGeom>
          <a:noFill/>
          <a:ln>
            <a:noFill/>
          </a:ln>
        </p:spPr>
      </p:pic>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107504" y="319087"/>
            <a:ext cx="360041" cy="6219825"/>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823965806"/>
              </p:ext>
            </p:extLst>
          </p:nvPr>
        </p:nvGraphicFramePr>
        <p:xfrm>
          <a:off x="648207" y="1469572"/>
          <a:ext cx="8172264" cy="4525964"/>
        </p:xfrm>
        <a:graphic>
          <a:graphicData uri="http://schemas.openxmlformats.org/drawingml/2006/table">
            <a:tbl>
              <a:tblPr firstRow="1" firstCol="1" bandRow="1"/>
              <a:tblGrid>
                <a:gridCol w="2723732"/>
                <a:gridCol w="2724266"/>
                <a:gridCol w="2724266"/>
              </a:tblGrid>
              <a:tr h="521373">
                <a:tc gridSpan="3">
                  <a:txBody>
                    <a:bodyPr/>
                    <a:lstStyle/>
                    <a:p>
                      <a:pPr>
                        <a:lnSpc>
                          <a:spcPct val="115000"/>
                        </a:lnSpc>
                        <a:spcAft>
                          <a:spcPts val="0"/>
                        </a:spcAft>
                      </a:pPr>
                      <a:r>
                        <a:rPr lang="en-GB" sz="900" b="1" dirty="0">
                          <a:effectLst/>
                          <a:latin typeface="Calibri"/>
                          <a:ea typeface="Calibri"/>
                          <a:cs typeface="Times New Roman"/>
                        </a:rPr>
                        <a:t>Overview of Learning Outcomes:</a:t>
                      </a:r>
                      <a:endParaRPr lang="en-GB" sz="900" dirty="0">
                        <a:effectLst/>
                        <a:latin typeface="Calibri"/>
                        <a:ea typeface="Calibri"/>
                        <a:cs typeface="Times New Roman"/>
                      </a:endParaRPr>
                    </a:p>
                  </a:txBody>
                  <a:tcPr marL="57634" marR="57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1134106">
                <a:tc>
                  <a:txBody>
                    <a:bodyPr/>
                    <a:lstStyle/>
                    <a:p>
                      <a:pPr>
                        <a:lnSpc>
                          <a:spcPct val="115000"/>
                        </a:lnSpc>
                        <a:spcAft>
                          <a:spcPts val="0"/>
                        </a:spcAft>
                      </a:pPr>
                      <a:r>
                        <a:rPr lang="en-GB" sz="900" b="1">
                          <a:effectLst/>
                          <a:latin typeface="Calibri"/>
                          <a:ea typeface="Calibri"/>
                          <a:cs typeface="Times New Roman"/>
                        </a:rPr>
                        <a:t>Goals for the day:</a:t>
                      </a:r>
                      <a:endParaRPr lang="en-GB" sz="900">
                        <a:effectLst/>
                        <a:latin typeface="Calibri"/>
                        <a:ea typeface="Calibri"/>
                        <a:cs typeface="Times New Roman"/>
                      </a:endParaRPr>
                    </a:p>
                    <a:p>
                      <a:pPr>
                        <a:lnSpc>
                          <a:spcPct val="115000"/>
                        </a:lnSpc>
                        <a:spcAft>
                          <a:spcPts val="0"/>
                        </a:spcAft>
                      </a:pPr>
                      <a:r>
                        <a:rPr lang="en-GB" sz="900">
                          <a:effectLst/>
                          <a:latin typeface="Calibri"/>
                          <a:ea typeface="Calibri"/>
                          <a:cs typeface="Times New Roman"/>
                        </a:rPr>
                        <a:t>What will be achieved? </a:t>
                      </a:r>
                    </a:p>
                    <a:p>
                      <a:pPr>
                        <a:lnSpc>
                          <a:spcPct val="115000"/>
                        </a:lnSpc>
                        <a:spcAft>
                          <a:spcPts val="0"/>
                        </a:spcAft>
                      </a:pPr>
                      <a:r>
                        <a:rPr lang="en-GB" sz="900">
                          <a:effectLst/>
                          <a:latin typeface="Calibri"/>
                          <a:ea typeface="Calibri"/>
                          <a:cs typeface="Times New Roman"/>
                        </a:rPr>
                        <a:t>What will be the specific outcomes?</a:t>
                      </a:r>
                    </a:p>
                  </a:txBody>
                  <a:tcPr marL="57634" marR="57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effectLst/>
                          <a:latin typeface="Calibri"/>
                          <a:ea typeface="Calibri"/>
                          <a:cs typeface="Times New Roman"/>
                        </a:rPr>
                        <a:t>Current level of knowledge/ ability:</a:t>
                      </a:r>
                      <a:endParaRPr lang="en-GB" sz="900">
                        <a:effectLst/>
                        <a:latin typeface="Calibri"/>
                        <a:ea typeface="Calibri"/>
                        <a:cs typeface="Times New Roman"/>
                      </a:endParaRPr>
                    </a:p>
                    <a:p>
                      <a:pPr>
                        <a:lnSpc>
                          <a:spcPct val="115000"/>
                        </a:lnSpc>
                        <a:spcAft>
                          <a:spcPts val="0"/>
                        </a:spcAft>
                      </a:pPr>
                      <a:r>
                        <a:rPr lang="en-GB" sz="900">
                          <a:effectLst/>
                          <a:latin typeface="Calibri"/>
                          <a:ea typeface="Calibri"/>
                          <a:cs typeface="Times New Roman"/>
                        </a:rPr>
                        <a:t>Beginner- no previous experience with skill/no knowledge</a:t>
                      </a:r>
                    </a:p>
                    <a:p>
                      <a:pPr>
                        <a:lnSpc>
                          <a:spcPct val="115000"/>
                        </a:lnSpc>
                        <a:spcAft>
                          <a:spcPts val="0"/>
                        </a:spcAft>
                      </a:pPr>
                      <a:r>
                        <a:rPr lang="en-GB" sz="900">
                          <a:effectLst/>
                          <a:latin typeface="Calibri"/>
                          <a:ea typeface="Calibri"/>
                          <a:cs typeface="Times New Roman"/>
                        </a:rPr>
                        <a:t>Intermediate- some previous experience/some knowledge</a:t>
                      </a:r>
                    </a:p>
                    <a:p>
                      <a:pPr>
                        <a:lnSpc>
                          <a:spcPct val="115000"/>
                        </a:lnSpc>
                        <a:spcAft>
                          <a:spcPts val="0"/>
                        </a:spcAft>
                      </a:pPr>
                      <a:r>
                        <a:rPr lang="en-GB" sz="900">
                          <a:effectLst/>
                          <a:latin typeface="Calibri"/>
                          <a:ea typeface="Calibri"/>
                          <a:cs typeface="Times New Roman"/>
                        </a:rPr>
                        <a:t>Advanced- able to perform skill competently under supervision/ able to provide rationale</a:t>
                      </a:r>
                    </a:p>
                  </a:txBody>
                  <a:tcPr marL="57634" marR="57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effectLst/>
                          <a:latin typeface="Calibri"/>
                          <a:ea typeface="Calibri"/>
                          <a:cs typeface="Times New Roman"/>
                        </a:rPr>
                        <a:t>Plan:</a:t>
                      </a:r>
                      <a:endParaRPr lang="en-GB" sz="900">
                        <a:effectLst/>
                        <a:latin typeface="Calibri"/>
                        <a:ea typeface="Calibri"/>
                        <a:cs typeface="Times New Roman"/>
                      </a:endParaRPr>
                    </a:p>
                    <a:p>
                      <a:pPr>
                        <a:lnSpc>
                          <a:spcPct val="115000"/>
                        </a:lnSpc>
                        <a:spcAft>
                          <a:spcPts val="0"/>
                        </a:spcAft>
                      </a:pPr>
                      <a:r>
                        <a:rPr lang="en-GB" sz="900">
                          <a:effectLst/>
                          <a:latin typeface="Calibri"/>
                          <a:ea typeface="Calibri"/>
                          <a:cs typeface="Times New Roman"/>
                        </a:rPr>
                        <a:t>What will be done?</a:t>
                      </a:r>
                    </a:p>
                    <a:p>
                      <a:pPr>
                        <a:lnSpc>
                          <a:spcPct val="115000"/>
                        </a:lnSpc>
                        <a:spcAft>
                          <a:spcPts val="0"/>
                        </a:spcAft>
                      </a:pPr>
                      <a:r>
                        <a:rPr lang="en-GB" sz="900">
                          <a:effectLst/>
                          <a:latin typeface="Calibri"/>
                          <a:ea typeface="Calibri"/>
                          <a:cs typeface="Times New Roman"/>
                        </a:rPr>
                        <a:t>How will the goal be achieved?</a:t>
                      </a:r>
                    </a:p>
                  </a:txBody>
                  <a:tcPr marL="57634" marR="57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0485">
                <a:tc>
                  <a:txBody>
                    <a:bodyPr/>
                    <a:lstStyle/>
                    <a:p>
                      <a:pPr>
                        <a:lnSpc>
                          <a:spcPct val="115000"/>
                        </a:lnSpc>
                        <a:spcAft>
                          <a:spcPts val="0"/>
                        </a:spcAft>
                      </a:pPr>
                      <a:r>
                        <a:rPr lang="en-GB" sz="900">
                          <a:effectLst/>
                          <a:latin typeface="Calibri"/>
                          <a:ea typeface="Calibri"/>
                          <a:cs typeface="Times New Roman"/>
                        </a:rPr>
                        <a:t> </a:t>
                      </a:r>
                    </a:p>
                  </a:txBody>
                  <a:tcPr marL="57634" marR="57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i="1" dirty="0">
                          <a:effectLst/>
                          <a:latin typeface="Calibri"/>
                          <a:ea typeface="Calibri"/>
                          <a:cs typeface="Times New Roman"/>
                        </a:rPr>
                        <a:t>Please elaborate level of skill (reasons why)</a:t>
                      </a:r>
                      <a:endParaRPr lang="en-GB" sz="900" dirty="0">
                        <a:effectLst/>
                        <a:latin typeface="Calibri"/>
                        <a:ea typeface="Calibri"/>
                        <a:cs typeface="Times New Roman"/>
                      </a:endParaRPr>
                    </a:p>
                  </a:txBody>
                  <a:tcPr marL="57634" marR="57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Calibri"/>
                          <a:ea typeface="Calibri"/>
                          <a:cs typeface="Times New Roman"/>
                        </a:rPr>
                        <a:t> </a:t>
                      </a:r>
                    </a:p>
                  </a:txBody>
                  <a:tcPr marL="57634" marR="57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Rectangle 12"/>
          <p:cNvSpPr>
            <a:spLocks noChangeArrowheads="1"/>
          </p:cNvSpPr>
          <p:nvPr/>
        </p:nvSpPr>
        <p:spPr bwMode="auto">
          <a:xfrm>
            <a:off x="432232" y="116378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Name of Student:                                                                                                                                                             Date: </a:t>
            </a:r>
            <a:endParaRPr kumimoji="0" lang="en-GB"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Name of Coach:</a:t>
            </a:r>
            <a:endParaRPr kumimoji="0" lang="en-GB"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247284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30632367"/>
              </p:ext>
            </p:extLst>
          </p:nvPr>
        </p:nvGraphicFramePr>
        <p:xfrm>
          <a:off x="908632" y="1600200"/>
          <a:ext cx="7686626" cy="4525963"/>
        </p:xfrm>
        <a:graphic>
          <a:graphicData uri="http://schemas.openxmlformats.org/drawingml/2006/table">
            <a:tbl>
              <a:tblPr firstRow="1" firstCol="1" bandRow="1"/>
              <a:tblGrid>
                <a:gridCol w="4032448"/>
                <a:gridCol w="3654178"/>
              </a:tblGrid>
              <a:tr h="235878">
                <a:tc>
                  <a:txBody>
                    <a:bodyPr/>
                    <a:lstStyle/>
                    <a:p>
                      <a:pPr algn="ctr">
                        <a:lnSpc>
                          <a:spcPct val="115000"/>
                        </a:lnSpc>
                        <a:spcAft>
                          <a:spcPts val="0"/>
                        </a:spcAft>
                      </a:pPr>
                      <a:r>
                        <a:rPr lang="en-GB" sz="800" b="1" dirty="0">
                          <a:effectLst/>
                          <a:latin typeface="Calibri"/>
                          <a:ea typeface="Calibri"/>
                          <a:cs typeface="Times New Roman"/>
                        </a:rPr>
                        <a:t>Coach’s assessment/ feedback</a:t>
                      </a:r>
                      <a:endParaRPr lang="en-GB" sz="800" dirty="0">
                        <a:effectLst/>
                        <a:latin typeface="Calibri"/>
                        <a:ea typeface="Calibri"/>
                        <a:cs typeface="Times New Roman"/>
                      </a:endParaRPr>
                    </a:p>
                  </a:txBody>
                  <a:tcPr marL="51989" marR="51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b="1">
                          <a:effectLst/>
                          <a:latin typeface="Calibri"/>
                          <a:ea typeface="Calibri"/>
                          <a:cs typeface="Times New Roman"/>
                        </a:rPr>
                        <a:t>Student self-reflection</a:t>
                      </a:r>
                      <a:endParaRPr lang="en-GB" sz="800">
                        <a:effectLst/>
                        <a:latin typeface="Calibri"/>
                        <a:ea typeface="Calibri"/>
                        <a:cs typeface="Times New Roman"/>
                      </a:endParaRPr>
                    </a:p>
                  </a:txBody>
                  <a:tcPr marL="51989" marR="51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45415">
                <a:tc>
                  <a:txBody>
                    <a:bodyPr/>
                    <a:lstStyle/>
                    <a:p>
                      <a:pPr>
                        <a:lnSpc>
                          <a:spcPct val="115000"/>
                        </a:lnSpc>
                        <a:spcAft>
                          <a:spcPts val="0"/>
                        </a:spcAft>
                      </a:pPr>
                      <a:r>
                        <a:rPr lang="en-GB" sz="800" i="1">
                          <a:effectLst/>
                          <a:latin typeface="Calibri"/>
                          <a:ea typeface="Calibri"/>
                          <a:cs typeface="Times New Roman"/>
                        </a:rPr>
                        <a:t>Feedback on professional behaviour and performance, reassess competency in relation to days agreed L/O discuss unexpected achievements. Action plan to further develop skills</a:t>
                      </a:r>
                      <a:endParaRPr lang="en-GB" sz="800">
                        <a:effectLst/>
                        <a:latin typeface="Calibri"/>
                        <a:ea typeface="Calibri"/>
                        <a:cs typeface="Times New Roman"/>
                      </a:endParaRPr>
                    </a:p>
                  </a:txBody>
                  <a:tcPr marL="51989" marR="51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i="1" dirty="0">
                          <a:effectLst/>
                          <a:latin typeface="Calibri"/>
                          <a:ea typeface="Calibri"/>
                          <a:cs typeface="Times New Roman"/>
                        </a:rPr>
                        <a:t>What has been learnt? What do you need to do more of or start doing? Is there anything you should do less or stop doing?</a:t>
                      </a:r>
                      <a:endParaRPr lang="en-GB" sz="800" dirty="0">
                        <a:effectLst/>
                        <a:latin typeface="Calibri"/>
                        <a:ea typeface="Calibri"/>
                        <a:cs typeface="Times New Roman"/>
                      </a:endParaRPr>
                    </a:p>
                  </a:txBody>
                  <a:tcPr marL="51989" marR="51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670">
                <a:tc>
                  <a:txBody>
                    <a:bodyPr/>
                    <a:lstStyle/>
                    <a:p>
                      <a:pPr>
                        <a:lnSpc>
                          <a:spcPct val="115000"/>
                        </a:lnSpc>
                        <a:spcAft>
                          <a:spcPts val="0"/>
                        </a:spcAft>
                      </a:pPr>
                      <a:r>
                        <a:rPr lang="en-GB" sz="800">
                          <a:effectLst/>
                          <a:latin typeface="Calibri"/>
                          <a:ea typeface="Calibri"/>
                          <a:cs typeface="Times New Roman"/>
                        </a:rPr>
                        <a:t>Coach signature: </a:t>
                      </a:r>
                    </a:p>
                  </a:txBody>
                  <a:tcPr marL="51989" marR="51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dirty="0">
                          <a:effectLst/>
                          <a:latin typeface="Calibri"/>
                          <a:ea typeface="Calibri"/>
                          <a:cs typeface="Times New Roman"/>
                        </a:rPr>
                        <a:t>Student signature:</a:t>
                      </a:r>
                    </a:p>
                  </a:txBody>
                  <a:tcPr marL="51989" marR="51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917575"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13438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6" descr="feed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62613" y="2085728"/>
            <a:ext cx="1128712"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0" descr="feedback_for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22938" y="6164263"/>
            <a:ext cx="1304925"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22" descr="feedback.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53567" y="4573178"/>
            <a:ext cx="1000125"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3" descr="feedback 2.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7173" y="3214441"/>
            <a:ext cx="10414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itle 4"/>
          <p:cNvSpPr>
            <a:spLocks noGrp="1"/>
          </p:cNvSpPr>
          <p:nvPr>
            <p:ph type="title"/>
          </p:nvPr>
        </p:nvSpPr>
        <p:spPr>
          <a:xfrm>
            <a:off x="506412" y="454025"/>
            <a:ext cx="7723187" cy="719138"/>
          </a:xfrm>
        </p:spPr>
        <p:txBody>
          <a:bodyPr>
            <a:normAutofit fontScale="90000"/>
          </a:bodyPr>
          <a:lstStyle/>
          <a:p>
            <a:r>
              <a:rPr lang="en-GB" altLang="en-US" dirty="0" smtClean="0"/>
              <a:t/>
            </a:r>
            <a:br>
              <a:rPr lang="en-GB" altLang="en-US" dirty="0" smtClean="0"/>
            </a:br>
            <a:r>
              <a:rPr lang="en-GB" altLang="en-US" b="1" dirty="0" smtClean="0">
                <a:solidFill>
                  <a:srgbClr val="DD35A1"/>
                </a:solidFill>
              </a:rPr>
              <a:t>Any Questions?</a:t>
            </a:r>
            <a:br>
              <a:rPr lang="en-GB" altLang="en-US" b="1" dirty="0" smtClean="0">
                <a:solidFill>
                  <a:srgbClr val="DD35A1"/>
                </a:solidFill>
              </a:rPr>
            </a:br>
            <a:endParaRPr lang="en-GB" altLang="en-US" b="1" dirty="0" smtClean="0">
              <a:solidFill>
                <a:srgbClr val="DD35A1"/>
              </a:solidFill>
            </a:endParaRPr>
          </a:p>
        </p:txBody>
      </p:sp>
      <p:cxnSp>
        <p:nvCxnSpPr>
          <p:cNvPr id="8" name="Curved Connector 7"/>
          <p:cNvCxnSpPr/>
          <p:nvPr/>
        </p:nvCxnSpPr>
        <p:spPr bwMode="auto">
          <a:xfrm>
            <a:off x="719138" y="2662238"/>
            <a:ext cx="7117556" cy="3287042"/>
          </a:xfrm>
          <a:prstGeom prst="curvedConnector3">
            <a:avLst>
              <a:gd name="adj1" fmla="val 50000"/>
            </a:avLst>
          </a:prstGeom>
          <a:ln w="231775" cmpd="sng">
            <a:headEnd type="none" w="med" len="med"/>
            <a:tailEnd type="arrow"/>
          </a:ln>
          <a:extLst/>
        </p:spPr>
        <p:style>
          <a:lnRef idx="1">
            <a:schemeClr val="accent2"/>
          </a:lnRef>
          <a:fillRef idx="0">
            <a:schemeClr val="accent2"/>
          </a:fillRef>
          <a:effectRef idx="0">
            <a:schemeClr val="accent2"/>
          </a:effectRef>
          <a:fontRef idx="minor">
            <a:schemeClr val="tx1"/>
          </a:fontRef>
        </p:style>
      </p:cxnSp>
      <p:pic>
        <p:nvPicPr>
          <p:cNvPr id="18443" name="Picture 15" descr="hello.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27163" y="1765300"/>
            <a:ext cx="24431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17" descr="wound dressing.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432425" y="4327525"/>
            <a:ext cx="117157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9" descr="paperwork.gif"/>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76256" y="4305759"/>
            <a:ext cx="960438"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25" descr="inspecting.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787445" y="4640263"/>
            <a:ext cx="1589088" cy="225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24" descr="team talk.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890713" y="3456297"/>
            <a:ext cx="1516062"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8" name="Picture 26" descr="study.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866284" y="2792413"/>
            <a:ext cx="140335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9" name="Picture 28" descr="presentation 2.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6063" y="1714500"/>
            <a:ext cx="1895475"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0" name="Picture 29" descr="team talk 3.jp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2434978"/>
            <a:ext cx="1103313"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48109" y="5578325"/>
            <a:ext cx="1171875" cy="11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1229086"/>
            <a:ext cx="1080921" cy="1080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C:\Users\jontx004\AppData\Local\Microsoft\Windows\Temporary Internet Files\Content.Outlook\IMH1H867\HAClipPack20178.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0" y="6844"/>
            <a:ext cx="9144000" cy="684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6609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9752" y="1340768"/>
            <a:ext cx="3744416" cy="2585323"/>
          </a:xfrm>
          <a:prstGeom prst="rect">
            <a:avLst/>
          </a:prstGeom>
          <a:noFill/>
        </p:spPr>
        <p:txBody>
          <a:bodyPr wrap="square" rtlCol="0">
            <a:spAutoFit/>
          </a:bodyPr>
          <a:lstStyle/>
          <a:p>
            <a:pPr algn="ctr"/>
            <a:r>
              <a:rPr lang="en-GB" dirty="0" smtClean="0"/>
              <a:t>For more information about CLiP</a:t>
            </a:r>
          </a:p>
          <a:p>
            <a:pPr algn="ctr"/>
            <a:endParaRPr lang="en-GB" dirty="0"/>
          </a:p>
          <a:p>
            <a:pPr algn="ctr"/>
            <a:r>
              <a:rPr lang="en-GB" dirty="0" smtClean="0"/>
              <a:t>Please contact</a:t>
            </a:r>
          </a:p>
          <a:p>
            <a:pPr algn="ctr"/>
            <a:endParaRPr lang="en-GB" dirty="0"/>
          </a:p>
          <a:p>
            <a:pPr algn="ctr"/>
            <a:endParaRPr lang="en-GB" dirty="0"/>
          </a:p>
          <a:p>
            <a:pPr algn="ctr"/>
            <a:r>
              <a:rPr lang="en-GB" dirty="0" smtClean="0"/>
              <a:t>Jonty Kenward (Collaborative </a:t>
            </a:r>
            <a:r>
              <a:rPr lang="en-GB" smtClean="0"/>
              <a:t>Learning Manager) </a:t>
            </a:r>
            <a:r>
              <a:rPr lang="en-GB" dirty="0" smtClean="0"/>
              <a:t>on EXT: 8111 or email </a:t>
            </a:r>
            <a:r>
              <a:rPr lang="en-GB" dirty="0" smtClean="0">
                <a:hlinkClick r:id="rId2"/>
              </a:rPr>
              <a:t>jonty.kenward@lthtr.nhs.uk</a:t>
            </a:r>
            <a:endParaRPr lang="en-GB" dirty="0" smtClean="0"/>
          </a:p>
          <a:p>
            <a:pPr algn="ctr"/>
            <a:endParaRPr lang="en-GB" dirty="0"/>
          </a:p>
        </p:txBody>
      </p:sp>
      <p:pic>
        <p:nvPicPr>
          <p:cNvPr id="3" name="Picture 2" descr="HealthAcademy_EmailFooter_Final"/>
          <p:cNvPicPr/>
          <p:nvPr/>
        </p:nvPicPr>
        <p:blipFill>
          <a:blip r:embed="rId3">
            <a:extLst>
              <a:ext uri="{28A0092B-C50C-407E-A947-70E740481C1C}">
                <a14:useLocalDpi xmlns:a14="http://schemas.microsoft.com/office/drawing/2010/main" val="0"/>
              </a:ext>
            </a:extLst>
          </a:blip>
          <a:srcRect/>
          <a:stretch>
            <a:fillRect/>
          </a:stretch>
        </p:blipFill>
        <p:spPr bwMode="auto">
          <a:xfrm>
            <a:off x="827584" y="5373216"/>
            <a:ext cx="7439025" cy="1307008"/>
          </a:xfrm>
          <a:prstGeom prst="rect">
            <a:avLst/>
          </a:prstGeom>
          <a:noFill/>
          <a:ln>
            <a:noFill/>
          </a:ln>
        </p:spPr>
      </p:pic>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107504" y="319087"/>
            <a:ext cx="360041" cy="6219825"/>
          </a:xfrm>
          <a:prstGeom prst="rect">
            <a:avLst/>
          </a:prstGeom>
        </p:spPr>
      </p:pic>
    </p:spTree>
    <p:extLst>
      <p:ext uri="{BB962C8B-B14F-4D97-AF65-F5344CB8AC3E}">
        <p14:creationId xmlns:p14="http://schemas.microsoft.com/office/powerpoint/2010/main" val="15834650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107504" y="319087"/>
            <a:ext cx="360041" cy="6219825"/>
          </a:xfrm>
          <a:prstGeom prst="rect">
            <a:avLst/>
          </a:prstGeom>
        </p:spPr>
      </p:pic>
      <p:pic>
        <p:nvPicPr>
          <p:cNvPr id="2050" name="Picture 2" descr="C:\Users\jontx004\AppData\Local\Microsoft\Windows\Temporary Internet Files\Content.Outlook\IMH1H867\HAClipPack2017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844"/>
            <a:ext cx="9144000" cy="684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377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pPr>
              <a:defRPr/>
            </a:pPr>
            <a:fld id="{D0FC1370-2A71-4BF7-AEFD-F5164577CE11}" type="datetime4">
              <a:rPr lang="en-US" smtClean="0"/>
              <a:pPr>
                <a:defRPr/>
              </a:pPr>
              <a:t>September 4, 2017</a:t>
            </a:fld>
            <a:endParaRPr lang="en-GB"/>
          </a:p>
        </p:txBody>
      </p:sp>
      <p:sp>
        <p:nvSpPr>
          <p:cNvPr id="3" name="Footer Placeholder 2"/>
          <p:cNvSpPr>
            <a:spLocks noGrp="1"/>
          </p:cNvSpPr>
          <p:nvPr>
            <p:ph type="ftr" sz="quarter" idx="11"/>
          </p:nvPr>
        </p:nvSpPr>
        <p:spPr/>
        <p:txBody>
          <a:bodyPr/>
          <a:lstStyle/>
          <a:p>
            <a:pPr>
              <a:defRPr/>
            </a:pPr>
            <a:r>
              <a:rPr lang="en-GB" smtClean="0"/>
              <a:t>c.lobo@uea.ac.uk</a:t>
            </a:r>
            <a:endParaRPr lang="en-GB"/>
          </a:p>
        </p:txBody>
      </p:sp>
    </p:spTree>
    <p:extLst>
      <p:ext uri="{BB962C8B-B14F-4D97-AF65-F5344CB8AC3E}">
        <p14:creationId xmlns:p14="http://schemas.microsoft.com/office/powerpoint/2010/main" val="931347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2433194" y="260648"/>
            <a:ext cx="4011014" cy="1224136"/>
          </a:xfrm>
          <a:noFill/>
        </p:spPr>
        <p:txBody>
          <a:bodyPr/>
          <a:lstStyle/>
          <a:p>
            <a:r>
              <a:rPr lang="en-GB" altLang="en-US" dirty="0" smtClean="0"/>
              <a:t> </a:t>
            </a:r>
            <a:r>
              <a:rPr lang="en-GB" altLang="en-US" sz="4800" dirty="0" smtClean="0">
                <a:solidFill>
                  <a:srgbClr val="DD35A1"/>
                </a:solidFill>
              </a:rPr>
              <a:t>Drivers</a:t>
            </a:r>
          </a:p>
        </p:txBody>
      </p:sp>
      <p:pic>
        <p:nvPicPr>
          <p:cNvPr id="9219"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169" y="160156"/>
            <a:ext cx="2232025" cy="3132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21"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3292293"/>
            <a:ext cx="2092325" cy="2936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20"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4208" y="160156"/>
            <a:ext cx="2178050" cy="310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79476" y="1563584"/>
            <a:ext cx="3961029"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24035" y="3401566"/>
            <a:ext cx="4319965" cy="345643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a:defRPr/>
            </a:pPr>
            <a:fld id="{2588EA06-B9BE-4B99-8A90-D1D12FA9991E}" type="datetime4">
              <a:rPr lang="en-US" altLang="en-US" smtClean="0"/>
              <a:pPr>
                <a:defRPr/>
              </a:pPr>
              <a:t>September 4, 2017</a:t>
            </a:fld>
            <a:endParaRPr lang="en-US" altLang="en-US"/>
          </a:p>
        </p:txBody>
      </p:sp>
      <p:sp>
        <p:nvSpPr>
          <p:cNvPr id="3" name="Footer Placeholder 2"/>
          <p:cNvSpPr>
            <a:spLocks noGrp="1"/>
          </p:cNvSpPr>
          <p:nvPr>
            <p:ph type="ftr" sz="quarter" idx="11"/>
          </p:nvPr>
        </p:nvSpPr>
        <p:spPr/>
        <p:txBody>
          <a:bodyPr/>
          <a:lstStyle/>
          <a:p>
            <a:pPr>
              <a:defRPr/>
            </a:pPr>
            <a:endParaRPr lang="en-US" altLang="en-US" dirty="0"/>
          </a:p>
        </p:txBody>
      </p:sp>
    </p:spTree>
    <p:extLst>
      <p:ext uri="{BB962C8B-B14F-4D97-AF65-F5344CB8AC3E}">
        <p14:creationId xmlns:p14="http://schemas.microsoft.com/office/powerpoint/2010/main" val="1947155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ctrTitle"/>
          </p:nvPr>
        </p:nvSpPr>
        <p:spPr>
          <a:xfrm>
            <a:off x="107504" y="0"/>
            <a:ext cx="9144000" cy="1470025"/>
          </a:xfrm>
        </p:spPr>
        <p:txBody>
          <a:bodyPr>
            <a:normAutofit/>
          </a:bodyPr>
          <a:lstStyle/>
          <a:p>
            <a:pPr eaLnBrk="1" hangingPunct="1"/>
            <a:r>
              <a:rPr lang="en-GB" altLang="en-US" sz="3200" dirty="0" smtClean="0"/>
              <a:t>Traditional model of mentorship</a:t>
            </a:r>
          </a:p>
        </p:txBody>
      </p:sp>
      <p:pic>
        <p:nvPicPr>
          <p:cNvPr id="14" name="Picture 13"/>
          <p:cNvPicPr/>
          <p:nvPr/>
        </p:nvPicPr>
        <p:blipFill>
          <a:blip r:embed="rId3" cstate="print">
            <a:extLst>
              <a:ext uri="{28A0092B-C50C-407E-A947-70E740481C1C}">
                <a14:useLocalDpi xmlns:a14="http://schemas.microsoft.com/office/drawing/2010/main" val="0"/>
              </a:ext>
            </a:extLst>
          </a:blip>
          <a:stretch>
            <a:fillRect/>
          </a:stretch>
        </p:blipFill>
        <p:spPr>
          <a:xfrm>
            <a:off x="107504" y="319087"/>
            <a:ext cx="360041" cy="6219825"/>
          </a:xfrm>
          <a:prstGeom prst="rect">
            <a:avLst/>
          </a:prstGeom>
        </p:spPr>
      </p:pic>
      <p:pic>
        <p:nvPicPr>
          <p:cNvPr id="3074" name="Picture 2" descr="C:\Users\jontx004\AppData\Local\Microsoft\Windows\Temporary Internet Files\Content.Outlook\IMH1H867\HAClipPack201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844"/>
            <a:ext cx="9144000" cy="684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217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0" y="436561"/>
            <a:ext cx="9036050" cy="989013"/>
          </a:xfrm>
        </p:spPr>
        <p:txBody>
          <a:bodyPr>
            <a:normAutofit/>
          </a:bodyPr>
          <a:lstStyle/>
          <a:p>
            <a:pPr algn="ctr" eaLnBrk="1" hangingPunct="1"/>
            <a:r>
              <a:rPr lang="en-GB" altLang="en-US" sz="2800" dirty="0" err="1" smtClean="0">
                <a:latin typeface="+mn-lt"/>
              </a:rPr>
              <a:t>CLiP</a:t>
            </a:r>
            <a:r>
              <a:rPr lang="en-GB" altLang="en-US" sz="2800" dirty="0" smtClean="0">
                <a:latin typeface="+mn-lt"/>
              </a:rPr>
              <a:t> Model of Mentorship</a:t>
            </a:r>
          </a:p>
        </p:txBody>
      </p:sp>
      <p:sp>
        <p:nvSpPr>
          <p:cNvPr id="4" name="Right Arrow 3"/>
          <p:cNvSpPr/>
          <p:nvPr/>
        </p:nvSpPr>
        <p:spPr>
          <a:xfrm>
            <a:off x="2331900" y="5248274"/>
            <a:ext cx="4759324" cy="368300"/>
          </a:xfrm>
          <a:prstGeom prst="rightArrow">
            <a:avLst/>
          </a:prstGeom>
          <a:solidFill>
            <a:srgbClr val="E9EFF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000"/>
          </a:p>
        </p:txBody>
      </p:sp>
      <p:sp>
        <p:nvSpPr>
          <p:cNvPr id="5" name="Oval 4"/>
          <p:cNvSpPr/>
          <p:nvPr/>
        </p:nvSpPr>
        <p:spPr>
          <a:xfrm>
            <a:off x="7091224" y="4797424"/>
            <a:ext cx="1778000" cy="1250950"/>
          </a:xfrm>
          <a:prstGeom prst="ellipse">
            <a:avLst/>
          </a:prstGeom>
          <a:solidFill>
            <a:srgbClr val="E9EFF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000"/>
          </a:p>
        </p:txBody>
      </p:sp>
      <p:sp>
        <p:nvSpPr>
          <p:cNvPr id="6" name="Oval 5"/>
          <p:cNvSpPr/>
          <p:nvPr/>
        </p:nvSpPr>
        <p:spPr>
          <a:xfrm>
            <a:off x="314186" y="4797424"/>
            <a:ext cx="2017713" cy="1250950"/>
          </a:xfrm>
          <a:prstGeom prst="ellipse">
            <a:avLst/>
          </a:prstGeom>
          <a:solidFill>
            <a:srgbClr val="E9EFF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000">
              <a:latin typeface="+mj-lt"/>
            </a:endParaRPr>
          </a:p>
        </p:txBody>
      </p:sp>
      <p:sp>
        <p:nvSpPr>
          <p:cNvPr id="8" name="Oval 7"/>
          <p:cNvSpPr/>
          <p:nvPr/>
        </p:nvSpPr>
        <p:spPr>
          <a:xfrm>
            <a:off x="3897174" y="4797424"/>
            <a:ext cx="1692275" cy="1270000"/>
          </a:xfrm>
          <a:prstGeom prst="ellipse">
            <a:avLst/>
          </a:prstGeom>
          <a:solidFill>
            <a:srgbClr val="E9EFF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000"/>
          </a:p>
        </p:txBody>
      </p:sp>
      <p:sp>
        <p:nvSpPr>
          <p:cNvPr id="7175" name="TextBox 8"/>
          <p:cNvSpPr txBox="1">
            <a:spLocks noChangeArrowheads="1"/>
          </p:cNvSpPr>
          <p:nvPr/>
        </p:nvSpPr>
        <p:spPr bwMode="auto">
          <a:xfrm>
            <a:off x="782499" y="5238749"/>
            <a:ext cx="1081087" cy="37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Times"/>
              </a:defRPr>
            </a:lvl1pPr>
            <a:lvl2pPr marL="742950" indent="-285750">
              <a:defRPr sz="2400" baseline="-25000">
                <a:solidFill>
                  <a:schemeClr val="tx1"/>
                </a:solidFill>
                <a:latin typeface="Times"/>
              </a:defRPr>
            </a:lvl2pPr>
            <a:lvl3pPr marL="1143000" indent="-228600">
              <a:defRPr sz="2400" baseline="-25000">
                <a:solidFill>
                  <a:schemeClr val="tx1"/>
                </a:solidFill>
                <a:latin typeface="Times"/>
              </a:defRPr>
            </a:lvl3pPr>
            <a:lvl4pPr marL="1600200" indent="-228600">
              <a:defRPr sz="2400" baseline="-25000">
                <a:solidFill>
                  <a:schemeClr val="tx1"/>
                </a:solidFill>
                <a:latin typeface="Times"/>
              </a:defRPr>
            </a:lvl4pPr>
            <a:lvl5pPr marL="2057400" indent="-228600">
              <a:defRPr sz="2400" baseline="-25000">
                <a:solidFill>
                  <a:schemeClr val="tx1"/>
                </a:solidFill>
                <a:latin typeface="Times"/>
              </a:defRPr>
            </a:lvl5pPr>
            <a:lvl6pPr marL="2514600" indent="-228600" eaLnBrk="0" fontAlgn="base" hangingPunct="0">
              <a:spcBef>
                <a:spcPct val="0"/>
              </a:spcBef>
              <a:spcAft>
                <a:spcPct val="0"/>
              </a:spcAft>
              <a:defRPr sz="2400" baseline="-25000">
                <a:solidFill>
                  <a:schemeClr val="tx1"/>
                </a:solidFill>
                <a:latin typeface="Times"/>
              </a:defRPr>
            </a:lvl6pPr>
            <a:lvl7pPr marL="2971800" indent="-228600" eaLnBrk="0" fontAlgn="base" hangingPunct="0">
              <a:spcBef>
                <a:spcPct val="0"/>
              </a:spcBef>
              <a:spcAft>
                <a:spcPct val="0"/>
              </a:spcAft>
              <a:defRPr sz="2400" baseline="-25000">
                <a:solidFill>
                  <a:schemeClr val="tx1"/>
                </a:solidFill>
                <a:latin typeface="Times"/>
              </a:defRPr>
            </a:lvl7pPr>
            <a:lvl8pPr marL="3429000" indent="-228600" eaLnBrk="0" fontAlgn="base" hangingPunct="0">
              <a:spcBef>
                <a:spcPct val="0"/>
              </a:spcBef>
              <a:spcAft>
                <a:spcPct val="0"/>
              </a:spcAft>
              <a:defRPr sz="2400" baseline="-25000">
                <a:solidFill>
                  <a:schemeClr val="tx1"/>
                </a:solidFill>
                <a:latin typeface="Times"/>
              </a:defRPr>
            </a:lvl8pPr>
            <a:lvl9pPr marL="3886200" indent="-228600" eaLnBrk="0" fontAlgn="base" hangingPunct="0">
              <a:spcBef>
                <a:spcPct val="0"/>
              </a:spcBef>
              <a:spcAft>
                <a:spcPct val="0"/>
              </a:spcAft>
              <a:defRPr sz="2400" baseline="-25000">
                <a:solidFill>
                  <a:schemeClr val="tx1"/>
                </a:solidFill>
                <a:latin typeface="Times"/>
              </a:defRPr>
            </a:lvl9pPr>
          </a:lstStyle>
          <a:p>
            <a:pPr algn="ctr"/>
            <a:r>
              <a:rPr lang="en-GB" altLang="en-US" sz="2800" dirty="0">
                <a:solidFill>
                  <a:srgbClr val="003E5A"/>
                </a:solidFill>
                <a:latin typeface="+mn-lt"/>
              </a:rPr>
              <a:t>Coach</a:t>
            </a:r>
          </a:p>
        </p:txBody>
      </p:sp>
      <p:sp>
        <p:nvSpPr>
          <p:cNvPr id="7176" name="TextBox 9"/>
          <p:cNvSpPr txBox="1">
            <a:spLocks noChangeArrowheads="1"/>
          </p:cNvSpPr>
          <p:nvPr/>
        </p:nvSpPr>
        <p:spPr bwMode="auto">
          <a:xfrm>
            <a:off x="7407136" y="5270499"/>
            <a:ext cx="1081088" cy="37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Times"/>
              </a:defRPr>
            </a:lvl1pPr>
            <a:lvl2pPr marL="742950" indent="-285750">
              <a:defRPr sz="2400" baseline="-25000">
                <a:solidFill>
                  <a:schemeClr val="tx1"/>
                </a:solidFill>
                <a:latin typeface="Times"/>
              </a:defRPr>
            </a:lvl2pPr>
            <a:lvl3pPr marL="1143000" indent="-228600">
              <a:defRPr sz="2400" baseline="-25000">
                <a:solidFill>
                  <a:schemeClr val="tx1"/>
                </a:solidFill>
                <a:latin typeface="Times"/>
              </a:defRPr>
            </a:lvl3pPr>
            <a:lvl4pPr marL="1600200" indent="-228600">
              <a:defRPr sz="2400" baseline="-25000">
                <a:solidFill>
                  <a:schemeClr val="tx1"/>
                </a:solidFill>
                <a:latin typeface="Times"/>
              </a:defRPr>
            </a:lvl4pPr>
            <a:lvl5pPr marL="2057400" indent="-228600">
              <a:defRPr sz="2400" baseline="-25000">
                <a:solidFill>
                  <a:schemeClr val="tx1"/>
                </a:solidFill>
                <a:latin typeface="Times"/>
              </a:defRPr>
            </a:lvl5pPr>
            <a:lvl6pPr marL="2514600" indent="-228600" eaLnBrk="0" fontAlgn="base" hangingPunct="0">
              <a:spcBef>
                <a:spcPct val="0"/>
              </a:spcBef>
              <a:spcAft>
                <a:spcPct val="0"/>
              </a:spcAft>
              <a:defRPr sz="2400" baseline="-25000">
                <a:solidFill>
                  <a:schemeClr val="tx1"/>
                </a:solidFill>
                <a:latin typeface="Times"/>
              </a:defRPr>
            </a:lvl6pPr>
            <a:lvl7pPr marL="2971800" indent="-228600" eaLnBrk="0" fontAlgn="base" hangingPunct="0">
              <a:spcBef>
                <a:spcPct val="0"/>
              </a:spcBef>
              <a:spcAft>
                <a:spcPct val="0"/>
              </a:spcAft>
              <a:defRPr sz="2400" baseline="-25000">
                <a:solidFill>
                  <a:schemeClr val="tx1"/>
                </a:solidFill>
                <a:latin typeface="Times"/>
              </a:defRPr>
            </a:lvl7pPr>
            <a:lvl8pPr marL="3429000" indent="-228600" eaLnBrk="0" fontAlgn="base" hangingPunct="0">
              <a:spcBef>
                <a:spcPct val="0"/>
              </a:spcBef>
              <a:spcAft>
                <a:spcPct val="0"/>
              </a:spcAft>
              <a:defRPr sz="2400" baseline="-25000">
                <a:solidFill>
                  <a:schemeClr val="tx1"/>
                </a:solidFill>
                <a:latin typeface="Times"/>
              </a:defRPr>
            </a:lvl8pPr>
            <a:lvl9pPr marL="3886200" indent="-228600" eaLnBrk="0" fontAlgn="base" hangingPunct="0">
              <a:spcBef>
                <a:spcPct val="0"/>
              </a:spcBef>
              <a:spcAft>
                <a:spcPct val="0"/>
              </a:spcAft>
              <a:defRPr sz="2400" baseline="-25000">
                <a:solidFill>
                  <a:schemeClr val="tx1"/>
                </a:solidFill>
                <a:latin typeface="Times"/>
              </a:defRPr>
            </a:lvl9pPr>
          </a:lstStyle>
          <a:p>
            <a:r>
              <a:rPr lang="en-GB" altLang="en-US" sz="2800" dirty="0">
                <a:solidFill>
                  <a:srgbClr val="003E5A"/>
                </a:solidFill>
                <a:latin typeface="+mn-lt"/>
              </a:rPr>
              <a:t>Patients</a:t>
            </a:r>
          </a:p>
        </p:txBody>
      </p:sp>
      <p:sp>
        <p:nvSpPr>
          <p:cNvPr id="7177" name="TextBox 10"/>
          <p:cNvSpPr txBox="1">
            <a:spLocks noChangeArrowheads="1"/>
          </p:cNvSpPr>
          <p:nvPr/>
        </p:nvSpPr>
        <p:spPr bwMode="auto">
          <a:xfrm>
            <a:off x="4072795" y="4970349"/>
            <a:ext cx="1511300" cy="81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Times"/>
              </a:defRPr>
            </a:lvl1pPr>
            <a:lvl2pPr marL="742950" indent="-285750">
              <a:defRPr sz="2400" baseline="-25000">
                <a:solidFill>
                  <a:schemeClr val="tx1"/>
                </a:solidFill>
                <a:latin typeface="Times"/>
              </a:defRPr>
            </a:lvl2pPr>
            <a:lvl3pPr marL="1143000" indent="-228600">
              <a:defRPr sz="2400" baseline="-25000">
                <a:solidFill>
                  <a:schemeClr val="tx1"/>
                </a:solidFill>
                <a:latin typeface="Times"/>
              </a:defRPr>
            </a:lvl3pPr>
            <a:lvl4pPr marL="1600200" indent="-228600">
              <a:defRPr sz="2400" baseline="-25000">
                <a:solidFill>
                  <a:schemeClr val="tx1"/>
                </a:solidFill>
                <a:latin typeface="Times"/>
              </a:defRPr>
            </a:lvl4pPr>
            <a:lvl5pPr marL="2057400" indent="-228600">
              <a:defRPr sz="2400" baseline="-25000">
                <a:solidFill>
                  <a:schemeClr val="tx1"/>
                </a:solidFill>
                <a:latin typeface="Times"/>
              </a:defRPr>
            </a:lvl5pPr>
            <a:lvl6pPr marL="2514600" indent="-228600" eaLnBrk="0" fontAlgn="base" hangingPunct="0">
              <a:spcBef>
                <a:spcPct val="0"/>
              </a:spcBef>
              <a:spcAft>
                <a:spcPct val="0"/>
              </a:spcAft>
              <a:defRPr sz="2400" baseline="-25000">
                <a:solidFill>
                  <a:schemeClr val="tx1"/>
                </a:solidFill>
                <a:latin typeface="Times"/>
              </a:defRPr>
            </a:lvl6pPr>
            <a:lvl7pPr marL="2971800" indent="-228600" eaLnBrk="0" fontAlgn="base" hangingPunct="0">
              <a:spcBef>
                <a:spcPct val="0"/>
              </a:spcBef>
              <a:spcAft>
                <a:spcPct val="0"/>
              </a:spcAft>
              <a:defRPr sz="2400" baseline="-25000">
                <a:solidFill>
                  <a:schemeClr val="tx1"/>
                </a:solidFill>
                <a:latin typeface="Times"/>
              </a:defRPr>
            </a:lvl7pPr>
            <a:lvl8pPr marL="3429000" indent="-228600" eaLnBrk="0" fontAlgn="base" hangingPunct="0">
              <a:spcBef>
                <a:spcPct val="0"/>
              </a:spcBef>
              <a:spcAft>
                <a:spcPct val="0"/>
              </a:spcAft>
              <a:defRPr sz="2400" baseline="-25000">
                <a:solidFill>
                  <a:schemeClr val="tx1"/>
                </a:solidFill>
                <a:latin typeface="Times"/>
              </a:defRPr>
            </a:lvl8pPr>
            <a:lvl9pPr marL="3886200" indent="-228600" eaLnBrk="0" fontAlgn="base" hangingPunct="0">
              <a:spcBef>
                <a:spcPct val="0"/>
              </a:spcBef>
              <a:spcAft>
                <a:spcPct val="0"/>
              </a:spcAft>
              <a:defRPr sz="2400" baseline="-25000">
                <a:solidFill>
                  <a:schemeClr val="tx1"/>
                </a:solidFill>
                <a:latin typeface="Times"/>
              </a:defRPr>
            </a:lvl9pPr>
          </a:lstStyle>
          <a:p>
            <a:r>
              <a:rPr lang="en-GB" altLang="en-US" sz="2800" dirty="0" smtClean="0">
                <a:solidFill>
                  <a:srgbClr val="003E5A"/>
                </a:solidFill>
                <a:latin typeface="+mn-lt"/>
              </a:rPr>
              <a:t>Students:</a:t>
            </a:r>
            <a:r>
              <a:rPr lang="en-GB" altLang="en-US" sz="2800" baseline="0" dirty="0" smtClean="0">
                <a:solidFill>
                  <a:srgbClr val="003E5A"/>
                </a:solidFill>
                <a:latin typeface="+mn-lt"/>
              </a:rPr>
              <a:t> </a:t>
            </a:r>
            <a:r>
              <a:rPr lang="en-GB" altLang="en-US" sz="2800" dirty="0">
                <a:solidFill>
                  <a:srgbClr val="003E5A"/>
                </a:solidFill>
                <a:latin typeface="+mn-lt"/>
              </a:rPr>
              <a:t>Y</a:t>
            </a:r>
            <a:r>
              <a:rPr lang="en-GB" altLang="en-US" sz="2800" dirty="0" smtClean="0">
                <a:solidFill>
                  <a:srgbClr val="003E5A"/>
                </a:solidFill>
                <a:latin typeface="+mn-lt"/>
              </a:rPr>
              <a:t>ears 1-3</a:t>
            </a:r>
            <a:endParaRPr lang="en-GB" altLang="en-US" sz="2800" dirty="0">
              <a:solidFill>
                <a:srgbClr val="003E5A"/>
              </a:solidFill>
              <a:latin typeface="+mn-lt"/>
            </a:endParaRPr>
          </a:p>
        </p:txBody>
      </p:sp>
      <p:sp>
        <p:nvSpPr>
          <p:cNvPr id="12" name="Arc 11"/>
          <p:cNvSpPr/>
          <p:nvPr/>
        </p:nvSpPr>
        <p:spPr>
          <a:xfrm rot="10800000">
            <a:off x="1539736" y="5548312"/>
            <a:ext cx="6408738" cy="1000125"/>
          </a:xfrm>
          <a:prstGeom prst="arc">
            <a:avLst>
              <a:gd name="adj1" fmla="val 10803869"/>
              <a:gd name="adj2" fmla="val 0"/>
            </a:avLst>
          </a:prstGeom>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n-GB" sz="2000">
              <a:latin typeface="+mj-lt"/>
            </a:endParaRPr>
          </a:p>
        </p:txBody>
      </p:sp>
      <p:sp>
        <p:nvSpPr>
          <p:cNvPr id="14" name="Arc 13"/>
          <p:cNvSpPr/>
          <p:nvPr/>
        </p:nvSpPr>
        <p:spPr>
          <a:xfrm>
            <a:off x="1063486" y="3717924"/>
            <a:ext cx="3529013" cy="2159000"/>
          </a:xfrm>
          <a:prstGeom prst="arc">
            <a:avLst>
              <a:gd name="adj1" fmla="val 10780944"/>
              <a:gd name="adj2" fmla="val 1"/>
            </a:avLst>
          </a:prstGeom>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n-GB" sz="2000"/>
          </a:p>
        </p:txBody>
      </p:sp>
      <p:sp>
        <p:nvSpPr>
          <p:cNvPr id="19" name="Oval 18"/>
          <p:cNvSpPr/>
          <p:nvPr/>
        </p:nvSpPr>
        <p:spPr>
          <a:xfrm>
            <a:off x="2027099" y="3092449"/>
            <a:ext cx="1600149" cy="102488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dirty="0">
                <a:solidFill>
                  <a:srgbClr val="003E5A"/>
                </a:solidFill>
              </a:rPr>
              <a:t>Named Mentor</a:t>
            </a:r>
          </a:p>
        </p:txBody>
      </p:sp>
      <p:sp>
        <p:nvSpPr>
          <p:cNvPr id="20" name="Arc 19"/>
          <p:cNvSpPr/>
          <p:nvPr/>
        </p:nvSpPr>
        <p:spPr>
          <a:xfrm>
            <a:off x="466585" y="1917699"/>
            <a:ext cx="8555038" cy="5759450"/>
          </a:xfrm>
          <a:prstGeom prst="arc">
            <a:avLst>
              <a:gd name="adj1" fmla="val 10602500"/>
              <a:gd name="adj2" fmla="val 516480"/>
            </a:avLst>
          </a:prstGeom>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n-GB" sz="2000">
              <a:latin typeface="+mj-lt"/>
            </a:endParaRPr>
          </a:p>
        </p:txBody>
      </p:sp>
      <p:sp>
        <p:nvSpPr>
          <p:cNvPr id="18" name="Oval 17"/>
          <p:cNvSpPr/>
          <p:nvPr/>
        </p:nvSpPr>
        <p:spPr>
          <a:xfrm>
            <a:off x="314186" y="1425574"/>
            <a:ext cx="1712913" cy="125095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dirty="0">
                <a:solidFill>
                  <a:srgbClr val="003E5A"/>
                </a:solidFill>
              </a:rPr>
              <a:t>Link Lecturer</a:t>
            </a:r>
          </a:p>
        </p:txBody>
      </p:sp>
      <p:sp>
        <p:nvSpPr>
          <p:cNvPr id="22" name="Oval 21"/>
          <p:cNvSpPr/>
          <p:nvPr/>
        </p:nvSpPr>
        <p:spPr>
          <a:xfrm>
            <a:off x="3938449" y="1617662"/>
            <a:ext cx="1712912" cy="125095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dirty="0">
                <a:solidFill>
                  <a:srgbClr val="003E5A"/>
                </a:solidFill>
              </a:rPr>
              <a:t>Clinical Educator</a:t>
            </a:r>
          </a:p>
        </p:txBody>
      </p:sp>
      <p:cxnSp>
        <p:nvCxnSpPr>
          <p:cNvPr id="24" name="Straight Connector 23"/>
          <p:cNvCxnSpPr>
            <a:stCxn id="18" idx="6"/>
          </p:cNvCxnSpPr>
          <p:nvPr/>
        </p:nvCxnSpPr>
        <p:spPr>
          <a:xfrm>
            <a:off x="2027099" y="2051049"/>
            <a:ext cx="1911350" cy="39688"/>
          </a:xfrm>
          <a:prstGeom prst="line">
            <a:avLst/>
          </a:prstGeom>
        </p:spPr>
        <p:style>
          <a:lnRef idx="3">
            <a:schemeClr val="accent1"/>
          </a:lnRef>
          <a:fillRef idx="0">
            <a:schemeClr val="accent1"/>
          </a:fillRef>
          <a:effectRef idx="2">
            <a:schemeClr val="accent1"/>
          </a:effectRef>
          <a:fontRef idx="minor">
            <a:schemeClr val="tx1"/>
          </a:fontRef>
        </p:style>
      </p:cxnSp>
      <p:cxnSp>
        <p:nvCxnSpPr>
          <p:cNvPr id="27" name="Straight Connector 26"/>
          <p:cNvCxnSpPr>
            <a:stCxn id="18" idx="4"/>
            <a:endCxn id="19" idx="2"/>
          </p:cNvCxnSpPr>
          <p:nvPr/>
        </p:nvCxnSpPr>
        <p:spPr>
          <a:xfrm>
            <a:off x="1170643" y="2676524"/>
            <a:ext cx="856456" cy="928365"/>
          </a:xfrm>
          <a:prstGeom prst="line">
            <a:avLst/>
          </a:prstGeom>
        </p:spPr>
        <p:style>
          <a:lnRef idx="3">
            <a:schemeClr val="accent1"/>
          </a:lnRef>
          <a:fillRef idx="0">
            <a:schemeClr val="accent1"/>
          </a:fillRef>
          <a:effectRef idx="2">
            <a:schemeClr val="accent1"/>
          </a:effectRef>
          <a:fontRef idx="minor">
            <a:schemeClr val="tx1"/>
          </a:fontRef>
        </p:style>
      </p:cxnSp>
      <p:sp>
        <p:nvSpPr>
          <p:cNvPr id="21" name="Oval 20"/>
          <p:cNvSpPr/>
          <p:nvPr/>
        </p:nvSpPr>
        <p:spPr>
          <a:xfrm>
            <a:off x="1981061" y="2001837"/>
            <a:ext cx="1502172" cy="96336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dirty="0">
                <a:solidFill>
                  <a:srgbClr val="003E5A"/>
                </a:solidFill>
              </a:rPr>
              <a:t>SOM</a:t>
            </a:r>
          </a:p>
        </p:txBody>
      </p:sp>
      <p:sp>
        <p:nvSpPr>
          <p:cNvPr id="10" name="TextBox 9"/>
          <p:cNvSpPr txBox="1"/>
          <p:nvPr/>
        </p:nvSpPr>
        <p:spPr>
          <a:xfrm>
            <a:off x="2484129" y="6048375"/>
            <a:ext cx="4891524" cy="369332"/>
          </a:xfrm>
          <a:prstGeom prst="rect">
            <a:avLst/>
          </a:prstGeom>
          <a:noFill/>
        </p:spPr>
        <p:txBody>
          <a:bodyPr wrap="square" rtlCol="0">
            <a:spAutoFit/>
          </a:bodyPr>
          <a:lstStyle/>
          <a:p>
            <a:r>
              <a:rPr lang="en-GB" sz="1800" dirty="0" smtClean="0">
                <a:solidFill>
                  <a:schemeClr val="accent4">
                    <a:lumMod val="75000"/>
                  </a:schemeClr>
                </a:solidFill>
              </a:rPr>
              <a:t>Care Delivered to Patients through students</a:t>
            </a:r>
            <a:endParaRPr lang="en-GB" sz="1800" dirty="0">
              <a:solidFill>
                <a:schemeClr val="accent4">
                  <a:lumMod val="75000"/>
                </a:schemeClr>
              </a:solidFill>
            </a:endParaRPr>
          </a:p>
        </p:txBody>
      </p:sp>
      <p:pic>
        <p:nvPicPr>
          <p:cNvPr id="4098" name="Picture 2" descr="C:\Users\jontx004\AppData\Local\Microsoft\Windows\Temporary Internet Files\Content.Outlook\IMH1H867\HAClipPack2017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844"/>
            <a:ext cx="9144000" cy="684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8417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148064" y="692696"/>
            <a:ext cx="3888432" cy="5112568"/>
          </a:xfrm>
        </p:spPr>
        <p:txBody>
          <a:bodyPr/>
          <a:lstStyle/>
          <a:p>
            <a:pPr marL="0" indent="0" eaLnBrk="1" hangingPunct="1">
              <a:buNone/>
              <a:defRPr/>
            </a:pPr>
            <a:r>
              <a:rPr lang="en-GB" sz="2400" b="1" dirty="0" smtClean="0">
                <a:solidFill>
                  <a:srgbClr val="0070C0"/>
                </a:solidFill>
              </a:rPr>
              <a:t>What this means…</a:t>
            </a:r>
          </a:p>
          <a:p>
            <a:pPr marL="0" indent="0" eaLnBrk="1" hangingPunct="1">
              <a:buNone/>
              <a:defRPr/>
            </a:pPr>
            <a:endParaRPr lang="en-GB" sz="1800" b="1" dirty="0" smtClean="0"/>
          </a:p>
          <a:p>
            <a:pPr marL="342900" indent="-342900" eaLnBrk="1" hangingPunct="1">
              <a:buFont typeface="Arial" panose="020B0604020202020204" pitchFamily="34" charset="0"/>
              <a:buChar char="•"/>
              <a:defRPr/>
            </a:pPr>
            <a:r>
              <a:rPr lang="en-GB" sz="1800" dirty="0" smtClean="0"/>
              <a:t>Coaches will step </a:t>
            </a:r>
            <a:r>
              <a:rPr lang="en-GB" sz="1800" dirty="0"/>
              <a:t>back</a:t>
            </a:r>
          </a:p>
          <a:p>
            <a:pPr marL="342900" indent="-342900" eaLnBrk="1" hangingPunct="1">
              <a:buFont typeface="Arial" panose="020B0604020202020204" pitchFamily="34" charset="0"/>
              <a:buChar char="•"/>
              <a:defRPr/>
            </a:pPr>
            <a:r>
              <a:rPr lang="en-GB" sz="1800" dirty="0" smtClean="0"/>
              <a:t>Questions more than answers</a:t>
            </a:r>
          </a:p>
          <a:p>
            <a:pPr marL="342900" indent="-342900" eaLnBrk="1" hangingPunct="1">
              <a:buFont typeface="Arial" panose="020B0604020202020204" pitchFamily="34" charset="0"/>
              <a:buChar char="•"/>
              <a:defRPr/>
            </a:pPr>
            <a:r>
              <a:rPr lang="en-GB" sz="1800" dirty="0" smtClean="0"/>
              <a:t>Students take responsibility for all the care of their patient</a:t>
            </a:r>
          </a:p>
          <a:p>
            <a:pPr marL="342900" indent="-342900" eaLnBrk="1" hangingPunct="1">
              <a:buFont typeface="Arial" panose="020B0604020202020204" pitchFamily="34" charset="0"/>
              <a:buChar char="•"/>
              <a:defRPr/>
            </a:pPr>
            <a:r>
              <a:rPr lang="en-GB" sz="1800" dirty="0" smtClean="0"/>
              <a:t>Assessment of competency</a:t>
            </a:r>
          </a:p>
          <a:p>
            <a:pPr marL="342900" indent="-342900" eaLnBrk="1" hangingPunct="1">
              <a:buFont typeface="Arial" panose="020B0604020202020204" pitchFamily="34" charset="0"/>
              <a:buChar char="•"/>
              <a:defRPr/>
            </a:pPr>
            <a:r>
              <a:rPr lang="en-GB" sz="1800" dirty="0" smtClean="0"/>
              <a:t>Students </a:t>
            </a:r>
            <a:r>
              <a:rPr lang="en-GB" sz="1800" dirty="0"/>
              <a:t>will access spokes in relation to their patient </a:t>
            </a:r>
            <a:r>
              <a:rPr lang="en-GB" sz="1800" dirty="0" smtClean="0"/>
              <a:t>journey</a:t>
            </a:r>
          </a:p>
          <a:p>
            <a:pPr marL="342900" indent="-342900" eaLnBrk="1" hangingPunct="1">
              <a:buFont typeface="Arial" panose="020B0604020202020204" pitchFamily="34" charset="0"/>
              <a:buChar char="•"/>
              <a:defRPr/>
            </a:pPr>
            <a:r>
              <a:rPr lang="en-GB" sz="1800" dirty="0" smtClean="0"/>
              <a:t>The coach </a:t>
            </a:r>
            <a:r>
              <a:rPr lang="en-GB" sz="1800" i="1" dirty="0" smtClean="0"/>
              <a:t>facilitates</a:t>
            </a:r>
            <a:r>
              <a:rPr lang="en-GB" sz="1800" dirty="0" smtClean="0"/>
              <a:t> learning rather than simply provides the answers </a:t>
            </a:r>
          </a:p>
          <a:p>
            <a:pPr marL="342900" indent="-342900" eaLnBrk="1" hangingPunct="1">
              <a:buFont typeface="Arial" panose="020B0604020202020204" pitchFamily="34" charset="0"/>
              <a:buChar char="•"/>
              <a:defRPr/>
            </a:pPr>
            <a:r>
              <a:rPr lang="en-GB" sz="1800" dirty="0" smtClean="0"/>
              <a:t>More meaningful learning</a:t>
            </a:r>
            <a:endParaRPr lang="en-GB" sz="1800" dirty="0"/>
          </a:p>
          <a:p>
            <a:pPr marL="342900" indent="-342900" eaLnBrk="1" hangingPunct="1">
              <a:buFont typeface="Arial" panose="020B0604020202020204" pitchFamily="34" charset="0"/>
              <a:buChar char="•"/>
              <a:defRPr/>
            </a:pPr>
            <a:endParaRPr lang="en-GB" sz="1800" dirty="0" smtClean="0"/>
          </a:p>
        </p:txBody>
      </p:sp>
      <p:sp>
        <p:nvSpPr>
          <p:cNvPr id="3" name="Content Placeholder 2"/>
          <p:cNvSpPr>
            <a:spLocks noGrp="1"/>
          </p:cNvSpPr>
          <p:nvPr>
            <p:ph sz="half" idx="1"/>
          </p:nvPr>
        </p:nvSpPr>
        <p:spPr>
          <a:xfrm>
            <a:off x="251520" y="692696"/>
            <a:ext cx="4320480" cy="5256584"/>
          </a:xfrm>
        </p:spPr>
        <p:txBody>
          <a:bodyPr/>
          <a:lstStyle/>
          <a:p>
            <a:pPr marL="0" indent="0" eaLnBrk="1" hangingPunct="1">
              <a:buNone/>
              <a:defRPr/>
            </a:pPr>
            <a:r>
              <a:rPr lang="en-GB" sz="2400" b="1" dirty="0" smtClean="0">
                <a:solidFill>
                  <a:srgbClr val="0070C0"/>
                </a:solidFill>
              </a:rPr>
              <a:t>Structure </a:t>
            </a:r>
          </a:p>
          <a:p>
            <a:pPr marL="0" indent="0" eaLnBrk="1" hangingPunct="1">
              <a:buNone/>
              <a:defRPr/>
            </a:pPr>
            <a:endParaRPr lang="en-GB" sz="1800" b="1" dirty="0" smtClean="0"/>
          </a:p>
          <a:p>
            <a:pPr marL="342900" indent="-342900" eaLnBrk="1" hangingPunct="1">
              <a:buFont typeface="Arial" panose="020B0604020202020204" pitchFamily="34" charset="0"/>
              <a:buChar char="•"/>
              <a:defRPr/>
            </a:pPr>
            <a:r>
              <a:rPr lang="en-GB" sz="1800" dirty="0" smtClean="0"/>
              <a:t>One coach: 3 students </a:t>
            </a:r>
          </a:p>
          <a:p>
            <a:pPr marL="342900" indent="-342900" eaLnBrk="1" hangingPunct="1">
              <a:buFont typeface="Arial" panose="020B0604020202020204" pitchFamily="34" charset="0"/>
              <a:buChar char="•"/>
              <a:defRPr/>
            </a:pPr>
            <a:r>
              <a:rPr lang="en-GB" sz="1800" dirty="0" smtClean="0"/>
              <a:t>Coach </a:t>
            </a:r>
            <a:r>
              <a:rPr lang="en-GB" sz="1800" dirty="0"/>
              <a:t>has patient allocation and then this is shared between </a:t>
            </a:r>
            <a:r>
              <a:rPr lang="en-GB" sz="1800" dirty="0" smtClean="0"/>
              <a:t>students</a:t>
            </a:r>
          </a:p>
          <a:p>
            <a:pPr marL="342900" indent="-342900" eaLnBrk="1" hangingPunct="1">
              <a:buFont typeface="Arial" panose="020B0604020202020204" pitchFamily="34" charset="0"/>
              <a:buChar char="•"/>
              <a:defRPr/>
            </a:pPr>
            <a:r>
              <a:rPr lang="en-GB" sz="1800" dirty="0" smtClean="0"/>
              <a:t>Mixture of students</a:t>
            </a:r>
          </a:p>
          <a:p>
            <a:pPr marL="342900" indent="-342900" eaLnBrk="1" hangingPunct="1">
              <a:buFont typeface="Arial" panose="020B0604020202020204" pitchFamily="34" charset="0"/>
              <a:buChar char="•"/>
              <a:defRPr/>
            </a:pPr>
            <a:r>
              <a:rPr lang="en-GB" sz="1800" dirty="0" smtClean="0"/>
              <a:t>Structured day</a:t>
            </a:r>
          </a:p>
          <a:p>
            <a:pPr marL="342900" indent="-342900" eaLnBrk="1" hangingPunct="1">
              <a:buFont typeface="Arial" panose="020B0604020202020204" pitchFamily="34" charset="0"/>
              <a:buChar char="•"/>
              <a:defRPr/>
            </a:pPr>
            <a:r>
              <a:rPr lang="en-GB" sz="1800" dirty="0" smtClean="0"/>
              <a:t>Student takes responsibility of learning</a:t>
            </a:r>
          </a:p>
          <a:p>
            <a:pPr marL="342900" indent="-342900" eaLnBrk="1" hangingPunct="1">
              <a:buFont typeface="Arial" panose="020B0604020202020204" pitchFamily="34" charset="0"/>
              <a:buChar char="•"/>
              <a:defRPr/>
            </a:pPr>
            <a:r>
              <a:rPr lang="en-GB" sz="1800" dirty="0" smtClean="0"/>
              <a:t>Better to have shifts with no students than 1 or 2 students per shift </a:t>
            </a:r>
          </a:p>
          <a:p>
            <a:pPr marL="342900" indent="-342900" eaLnBrk="1" hangingPunct="1">
              <a:buFont typeface="Arial" panose="020B0604020202020204" pitchFamily="34" charset="0"/>
              <a:buChar char="•"/>
              <a:defRPr/>
            </a:pPr>
            <a:r>
              <a:rPr lang="en-GB" sz="1800" dirty="0" smtClean="0"/>
              <a:t>Named </a:t>
            </a:r>
            <a:r>
              <a:rPr lang="en-GB" sz="1800" dirty="0"/>
              <a:t>mentor retains overall responsibility</a:t>
            </a:r>
          </a:p>
          <a:p>
            <a:pPr marL="342900" indent="-342900" eaLnBrk="1" hangingPunct="1">
              <a:buFont typeface="Arial" panose="020B0604020202020204" pitchFamily="34" charset="0"/>
              <a:buChar char="•"/>
              <a:defRPr/>
            </a:pPr>
            <a:endParaRPr lang="en-GB" sz="1800"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07505" y="548680"/>
            <a:ext cx="180020" cy="5990232"/>
          </a:xfrm>
          <a:prstGeom prst="rect">
            <a:avLst/>
          </a:prstGeom>
        </p:spPr>
      </p:pic>
    </p:spTree>
    <p:extLst>
      <p:ext uri="{BB962C8B-B14F-4D97-AF65-F5344CB8AC3E}">
        <p14:creationId xmlns:p14="http://schemas.microsoft.com/office/powerpoint/2010/main" val="203583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Effect transition="in" filter="fade">
                                      <p:cBhvr>
                                        <p:cTn id="47" dur="500"/>
                                        <p:tgtEl>
                                          <p:spTgt spid="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Effect transition="in" filter="fade">
                                      <p:cBhvr>
                                        <p:cTn id="52" dur="500"/>
                                        <p:tgtEl>
                                          <p:spTgt spid="4">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3" end="3"/>
                                            </p:txEl>
                                          </p:spTgt>
                                        </p:tgtEl>
                                        <p:attrNameLst>
                                          <p:attrName>style.visibility</p:attrName>
                                        </p:attrNameLst>
                                      </p:cBhvr>
                                      <p:to>
                                        <p:strVal val="visible"/>
                                      </p:to>
                                    </p:set>
                                    <p:animEffect transition="in" filter="fade">
                                      <p:cBhvr>
                                        <p:cTn id="57" dur="500"/>
                                        <p:tgtEl>
                                          <p:spTgt spid="4">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4" end="4"/>
                                            </p:txEl>
                                          </p:spTgt>
                                        </p:tgtEl>
                                        <p:attrNameLst>
                                          <p:attrName>style.visibility</p:attrName>
                                        </p:attrNameLst>
                                      </p:cBhvr>
                                      <p:to>
                                        <p:strVal val="visible"/>
                                      </p:to>
                                    </p:set>
                                    <p:animEffect transition="in" filter="fade">
                                      <p:cBhvr>
                                        <p:cTn id="62" dur="500"/>
                                        <p:tgtEl>
                                          <p:spTgt spid="4">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xEl>
                                              <p:pRg st="5" end="5"/>
                                            </p:txEl>
                                          </p:spTgt>
                                        </p:tgtEl>
                                        <p:attrNameLst>
                                          <p:attrName>style.visibility</p:attrName>
                                        </p:attrNameLst>
                                      </p:cBhvr>
                                      <p:to>
                                        <p:strVal val="visible"/>
                                      </p:to>
                                    </p:set>
                                    <p:animEffect transition="in" filter="fade">
                                      <p:cBhvr>
                                        <p:cTn id="67" dur="500"/>
                                        <p:tgtEl>
                                          <p:spTgt spid="4">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
                                            <p:txEl>
                                              <p:pRg st="6" end="6"/>
                                            </p:txEl>
                                          </p:spTgt>
                                        </p:tgtEl>
                                        <p:attrNameLst>
                                          <p:attrName>style.visibility</p:attrName>
                                        </p:attrNameLst>
                                      </p:cBhvr>
                                      <p:to>
                                        <p:strVal val="visible"/>
                                      </p:to>
                                    </p:set>
                                    <p:animEffect transition="in" filter="fade">
                                      <p:cBhvr>
                                        <p:cTn id="72" dur="500"/>
                                        <p:tgtEl>
                                          <p:spTgt spid="4">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
                                            <p:txEl>
                                              <p:pRg st="7" end="7"/>
                                            </p:txEl>
                                          </p:spTgt>
                                        </p:tgtEl>
                                        <p:attrNameLst>
                                          <p:attrName>style.visibility</p:attrName>
                                        </p:attrNameLst>
                                      </p:cBhvr>
                                      <p:to>
                                        <p:strVal val="visible"/>
                                      </p:to>
                                    </p:set>
                                    <p:animEffect transition="in" filter="fade">
                                      <p:cBhvr>
                                        <p:cTn id="77" dur="500"/>
                                        <p:tgtEl>
                                          <p:spTgt spid="4">
                                            <p:txEl>
                                              <p:pRg st="7" end="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
                                            <p:txEl>
                                              <p:pRg st="8" end="8"/>
                                            </p:txEl>
                                          </p:spTgt>
                                        </p:tgtEl>
                                        <p:attrNameLst>
                                          <p:attrName>style.visibility</p:attrName>
                                        </p:attrNameLst>
                                      </p:cBhvr>
                                      <p:to>
                                        <p:strVal val="visible"/>
                                      </p:to>
                                    </p:set>
                                    <p:animEffect transition="in" filter="fade">
                                      <p:cBhvr>
                                        <p:cTn id="8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lthnas01.xlthtr.nhs.uk\userdata$\derrx002\Desktop\thinking-clipart-think-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874" y="1441178"/>
            <a:ext cx="8460251" cy="455462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843808" y="2807057"/>
            <a:ext cx="4968552" cy="2062103"/>
          </a:xfrm>
          <a:prstGeom prst="rect">
            <a:avLst/>
          </a:prstGeom>
          <a:noFill/>
        </p:spPr>
        <p:txBody>
          <a:bodyPr wrap="square" rtlCol="0">
            <a:spAutoFit/>
          </a:bodyPr>
          <a:lstStyle/>
          <a:p>
            <a:r>
              <a:rPr lang="en-GB" sz="3200" dirty="0">
                <a:solidFill>
                  <a:schemeClr val="tx2">
                    <a:lumMod val="75000"/>
                  </a:schemeClr>
                </a:solidFill>
              </a:rPr>
              <a:t>The challenge for students is how they think about their experiences….</a:t>
            </a:r>
          </a:p>
          <a:p>
            <a:endParaRPr lang="en-GB" sz="3200" dirty="0"/>
          </a:p>
        </p:txBody>
      </p:sp>
    </p:spTree>
    <p:extLst>
      <p:ext uri="{BB962C8B-B14F-4D97-AF65-F5344CB8AC3E}">
        <p14:creationId xmlns:p14="http://schemas.microsoft.com/office/powerpoint/2010/main" val="1538086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475656" y="1988840"/>
            <a:ext cx="1800200" cy="936104"/>
          </a:xfrm>
          <a:prstGeom prst="round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8" name="Picture 6"/>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679624" y="716983"/>
            <a:ext cx="1228080" cy="1199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8431" y="653767"/>
            <a:ext cx="1205977" cy="1263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547664" y="2164502"/>
            <a:ext cx="1815105" cy="584775"/>
          </a:xfrm>
          <a:prstGeom prst="rect">
            <a:avLst/>
          </a:prstGeom>
          <a:noFill/>
        </p:spPr>
        <p:txBody>
          <a:bodyPr wrap="square" rtlCol="0">
            <a:spAutoFit/>
          </a:bodyPr>
          <a:lstStyle/>
          <a:p>
            <a:r>
              <a:rPr lang="en-GB" sz="1600" dirty="0" smtClean="0">
                <a:solidFill>
                  <a:schemeClr val="bg1"/>
                </a:solidFill>
              </a:rPr>
              <a:t>‘I </a:t>
            </a:r>
            <a:r>
              <a:rPr lang="en-GB" sz="1600" dirty="0">
                <a:solidFill>
                  <a:schemeClr val="bg1"/>
                </a:solidFill>
              </a:rPr>
              <a:t>will develop though my </a:t>
            </a:r>
            <a:r>
              <a:rPr lang="en-GB" sz="1600" dirty="0" smtClean="0">
                <a:solidFill>
                  <a:schemeClr val="bg1"/>
                </a:solidFill>
              </a:rPr>
              <a:t>effort’</a:t>
            </a:r>
            <a:endParaRPr lang="en-GB" sz="1600" dirty="0">
              <a:solidFill>
                <a:schemeClr val="bg1"/>
              </a:solidFill>
            </a:endParaRPr>
          </a:p>
        </p:txBody>
      </p:sp>
      <p:sp>
        <p:nvSpPr>
          <p:cNvPr id="17" name="Rounded Rectangle 16"/>
          <p:cNvSpPr/>
          <p:nvPr/>
        </p:nvSpPr>
        <p:spPr>
          <a:xfrm>
            <a:off x="5868144" y="1988840"/>
            <a:ext cx="1800200" cy="936104"/>
          </a:xfrm>
          <a:prstGeom prst="round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17"/>
          <p:cNvSpPr/>
          <p:nvPr/>
        </p:nvSpPr>
        <p:spPr>
          <a:xfrm>
            <a:off x="1475656" y="5445224"/>
            <a:ext cx="1800200" cy="936104"/>
          </a:xfrm>
          <a:prstGeom prst="round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19"/>
          <p:cNvSpPr/>
          <p:nvPr/>
        </p:nvSpPr>
        <p:spPr>
          <a:xfrm>
            <a:off x="5868144" y="4293096"/>
            <a:ext cx="1800200" cy="936104"/>
          </a:xfrm>
          <a:prstGeom prst="round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5868144" y="3140968"/>
            <a:ext cx="1800200" cy="936104"/>
          </a:xfrm>
          <a:prstGeom prst="round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1475656" y="3140968"/>
            <a:ext cx="1800200" cy="936104"/>
          </a:xfrm>
          <a:prstGeom prst="round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22"/>
          <p:cNvSpPr/>
          <p:nvPr/>
        </p:nvSpPr>
        <p:spPr>
          <a:xfrm>
            <a:off x="5868144" y="5445224"/>
            <a:ext cx="1800200" cy="936104"/>
          </a:xfrm>
          <a:prstGeom prst="round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ed Rectangle 23"/>
          <p:cNvSpPr/>
          <p:nvPr/>
        </p:nvSpPr>
        <p:spPr>
          <a:xfrm>
            <a:off x="1475656" y="4293096"/>
            <a:ext cx="1800200" cy="936104"/>
          </a:xfrm>
          <a:prstGeom prst="round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6012160" y="2132856"/>
            <a:ext cx="1620180" cy="584775"/>
          </a:xfrm>
          <a:prstGeom prst="rect">
            <a:avLst/>
          </a:prstGeom>
          <a:noFill/>
        </p:spPr>
        <p:txBody>
          <a:bodyPr wrap="square" rtlCol="0">
            <a:spAutoFit/>
          </a:bodyPr>
          <a:lstStyle/>
          <a:p>
            <a:r>
              <a:rPr lang="en-GB" sz="1600" dirty="0" smtClean="0">
                <a:solidFill>
                  <a:schemeClr val="bg1"/>
                </a:solidFill>
              </a:rPr>
              <a:t>‘I </a:t>
            </a:r>
            <a:r>
              <a:rPr lang="en-GB" sz="1600" dirty="0">
                <a:solidFill>
                  <a:schemeClr val="bg1"/>
                </a:solidFill>
              </a:rPr>
              <a:t>am clever and </a:t>
            </a:r>
            <a:r>
              <a:rPr lang="en-GB" sz="1600" dirty="0" smtClean="0">
                <a:solidFill>
                  <a:schemeClr val="bg1"/>
                </a:solidFill>
              </a:rPr>
              <a:t>always do well’</a:t>
            </a:r>
            <a:endParaRPr lang="en-GB" sz="1600" dirty="0">
              <a:solidFill>
                <a:schemeClr val="bg1"/>
              </a:solidFill>
            </a:endParaRPr>
          </a:p>
        </p:txBody>
      </p:sp>
      <p:sp>
        <p:nvSpPr>
          <p:cNvPr id="26" name="TextBox 25"/>
          <p:cNvSpPr txBox="1"/>
          <p:nvPr/>
        </p:nvSpPr>
        <p:spPr>
          <a:xfrm>
            <a:off x="1547664" y="3174067"/>
            <a:ext cx="1815105" cy="830997"/>
          </a:xfrm>
          <a:prstGeom prst="rect">
            <a:avLst/>
          </a:prstGeom>
          <a:noFill/>
        </p:spPr>
        <p:txBody>
          <a:bodyPr wrap="square" rtlCol="0">
            <a:spAutoFit/>
          </a:bodyPr>
          <a:lstStyle/>
          <a:p>
            <a:r>
              <a:rPr lang="en-GB" sz="1600" dirty="0" smtClean="0">
                <a:solidFill>
                  <a:schemeClr val="bg1"/>
                </a:solidFill>
              </a:rPr>
              <a:t>‘I’ll have a go and if it doesn’t work, I’ll improve’ </a:t>
            </a:r>
            <a:endParaRPr lang="en-GB" sz="1600" dirty="0">
              <a:solidFill>
                <a:schemeClr val="bg1"/>
              </a:solidFill>
            </a:endParaRPr>
          </a:p>
        </p:txBody>
      </p:sp>
      <p:sp>
        <p:nvSpPr>
          <p:cNvPr id="27" name="TextBox 26"/>
          <p:cNvSpPr txBox="1"/>
          <p:nvPr/>
        </p:nvSpPr>
        <p:spPr>
          <a:xfrm>
            <a:off x="5940152" y="3140968"/>
            <a:ext cx="1872208" cy="830997"/>
          </a:xfrm>
          <a:prstGeom prst="rect">
            <a:avLst/>
          </a:prstGeom>
          <a:noFill/>
        </p:spPr>
        <p:txBody>
          <a:bodyPr wrap="square" rtlCol="0">
            <a:spAutoFit/>
          </a:bodyPr>
          <a:lstStyle/>
          <a:p>
            <a:r>
              <a:rPr lang="en-GB" sz="1600" dirty="0" smtClean="0">
                <a:solidFill>
                  <a:schemeClr val="bg1"/>
                </a:solidFill>
              </a:rPr>
              <a:t>‘I’d rather avoid challenge to save looking stupid’</a:t>
            </a:r>
            <a:endParaRPr lang="en-GB" sz="1600" dirty="0">
              <a:solidFill>
                <a:schemeClr val="bg1"/>
              </a:solidFill>
            </a:endParaRPr>
          </a:p>
        </p:txBody>
      </p:sp>
      <p:sp>
        <p:nvSpPr>
          <p:cNvPr id="28" name="TextBox 27"/>
          <p:cNvSpPr txBox="1"/>
          <p:nvPr/>
        </p:nvSpPr>
        <p:spPr>
          <a:xfrm>
            <a:off x="5853239" y="4315714"/>
            <a:ext cx="1815105" cy="830997"/>
          </a:xfrm>
          <a:prstGeom prst="rect">
            <a:avLst/>
          </a:prstGeom>
          <a:noFill/>
        </p:spPr>
        <p:txBody>
          <a:bodyPr wrap="square" rtlCol="0">
            <a:spAutoFit/>
          </a:bodyPr>
          <a:lstStyle/>
          <a:p>
            <a:r>
              <a:rPr lang="en-GB" sz="1600" dirty="0" smtClean="0">
                <a:solidFill>
                  <a:schemeClr val="bg1"/>
                </a:solidFill>
              </a:rPr>
              <a:t>‘I don’t think I’ll carry on, I’m not good enough’</a:t>
            </a:r>
            <a:endParaRPr lang="en-GB" sz="1600" dirty="0">
              <a:solidFill>
                <a:schemeClr val="bg1"/>
              </a:solidFill>
            </a:endParaRPr>
          </a:p>
        </p:txBody>
      </p:sp>
      <p:sp>
        <p:nvSpPr>
          <p:cNvPr id="30" name="TextBox 29"/>
          <p:cNvSpPr txBox="1"/>
          <p:nvPr/>
        </p:nvSpPr>
        <p:spPr>
          <a:xfrm>
            <a:off x="1475655" y="4361580"/>
            <a:ext cx="1815105" cy="830997"/>
          </a:xfrm>
          <a:prstGeom prst="rect">
            <a:avLst/>
          </a:prstGeom>
          <a:noFill/>
        </p:spPr>
        <p:txBody>
          <a:bodyPr wrap="square" rtlCol="0">
            <a:spAutoFit/>
          </a:bodyPr>
          <a:lstStyle/>
          <a:p>
            <a:r>
              <a:rPr lang="en-GB" sz="1600" dirty="0" smtClean="0">
                <a:solidFill>
                  <a:schemeClr val="bg1"/>
                </a:solidFill>
              </a:rPr>
              <a:t>‘I know if I try harder that I can do it’</a:t>
            </a:r>
            <a:endParaRPr lang="en-GB" sz="1600" dirty="0">
              <a:solidFill>
                <a:schemeClr val="bg1"/>
              </a:solidFill>
            </a:endParaRPr>
          </a:p>
        </p:txBody>
      </p:sp>
      <p:sp>
        <p:nvSpPr>
          <p:cNvPr id="31" name="TextBox 30"/>
          <p:cNvSpPr txBox="1"/>
          <p:nvPr/>
        </p:nvSpPr>
        <p:spPr>
          <a:xfrm>
            <a:off x="5882952" y="5475176"/>
            <a:ext cx="1815105" cy="830997"/>
          </a:xfrm>
          <a:prstGeom prst="rect">
            <a:avLst/>
          </a:prstGeom>
          <a:noFill/>
        </p:spPr>
        <p:txBody>
          <a:bodyPr wrap="square" rtlCol="0">
            <a:spAutoFit/>
          </a:bodyPr>
          <a:lstStyle/>
          <a:p>
            <a:r>
              <a:rPr lang="en-GB" sz="1600" dirty="0" smtClean="0">
                <a:solidFill>
                  <a:schemeClr val="bg1"/>
                </a:solidFill>
              </a:rPr>
              <a:t>‘I don’t really want feedback as I’m sure that was ok’</a:t>
            </a:r>
            <a:endParaRPr lang="en-GB" sz="1600" dirty="0">
              <a:solidFill>
                <a:schemeClr val="bg1"/>
              </a:solidFill>
            </a:endParaRPr>
          </a:p>
        </p:txBody>
      </p:sp>
      <p:sp>
        <p:nvSpPr>
          <p:cNvPr id="32" name="TextBox 31"/>
          <p:cNvSpPr txBox="1"/>
          <p:nvPr/>
        </p:nvSpPr>
        <p:spPr>
          <a:xfrm>
            <a:off x="1475656" y="5475177"/>
            <a:ext cx="1815105" cy="830997"/>
          </a:xfrm>
          <a:prstGeom prst="rect">
            <a:avLst/>
          </a:prstGeom>
          <a:noFill/>
        </p:spPr>
        <p:txBody>
          <a:bodyPr wrap="square" rtlCol="0">
            <a:spAutoFit/>
          </a:bodyPr>
          <a:lstStyle/>
          <a:p>
            <a:r>
              <a:rPr lang="en-GB" sz="1600" dirty="0" smtClean="0">
                <a:solidFill>
                  <a:schemeClr val="bg1"/>
                </a:solidFill>
              </a:rPr>
              <a:t>‘If I get some feedback then I can do better’</a:t>
            </a:r>
            <a:endParaRPr lang="en-GB" sz="1600" dirty="0">
              <a:solidFill>
                <a:schemeClr val="bg1"/>
              </a:solidFill>
            </a:endParaRPr>
          </a:p>
        </p:txBody>
      </p:sp>
      <p:sp>
        <p:nvSpPr>
          <p:cNvPr id="12" name="TextBox 11"/>
          <p:cNvSpPr txBox="1"/>
          <p:nvPr/>
        </p:nvSpPr>
        <p:spPr>
          <a:xfrm>
            <a:off x="1835696" y="980728"/>
            <a:ext cx="2342150" cy="707886"/>
          </a:xfrm>
          <a:prstGeom prst="rect">
            <a:avLst/>
          </a:prstGeom>
          <a:noFill/>
        </p:spPr>
        <p:txBody>
          <a:bodyPr wrap="square" rtlCol="0">
            <a:spAutoFit/>
          </a:bodyPr>
          <a:lstStyle/>
          <a:p>
            <a:r>
              <a:rPr lang="en-GB" sz="2000" b="1" dirty="0" smtClean="0">
                <a:solidFill>
                  <a:schemeClr val="tx2">
                    <a:lumMod val="75000"/>
                  </a:schemeClr>
                </a:solidFill>
              </a:rPr>
              <a:t>Students with a Growth Mindset</a:t>
            </a:r>
            <a:endParaRPr lang="en-GB" sz="2000" b="1" dirty="0">
              <a:solidFill>
                <a:schemeClr val="tx2">
                  <a:lumMod val="75000"/>
                </a:schemeClr>
              </a:solidFill>
            </a:endParaRPr>
          </a:p>
        </p:txBody>
      </p:sp>
      <p:sp>
        <p:nvSpPr>
          <p:cNvPr id="35" name="TextBox 34"/>
          <p:cNvSpPr txBox="1"/>
          <p:nvPr/>
        </p:nvSpPr>
        <p:spPr>
          <a:xfrm>
            <a:off x="4969934" y="992922"/>
            <a:ext cx="2122346" cy="707886"/>
          </a:xfrm>
          <a:prstGeom prst="rect">
            <a:avLst/>
          </a:prstGeom>
          <a:noFill/>
        </p:spPr>
        <p:txBody>
          <a:bodyPr wrap="square" rtlCol="0">
            <a:spAutoFit/>
          </a:bodyPr>
          <a:lstStyle/>
          <a:p>
            <a:r>
              <a:rPr lang="en-GB" sz="2000" b="1" dirty="0" smtClean="0">
                <a:solidFill>
                  <a:schemeClr val="tx2">
                    <a:lumMod val="75000"/>
                  </a:schemeClr>
                </a:solidFill>
              </a:rPr>
              <a:t>Students with a Fixed Mindset</a:t>
            </a:r>
            <a:endParaRPr lang="en-GB" sz="2000" b="1" dirty="0">
              <a:solidFill>
                <a:schemeClr val="tx2">
                  <a:lumMod val="75000"/>
                </a:schemeClr>
              </a:solidFill>
            </a:endParaRPr>
          </a:p>
        </p:txBody>
      </p:sp>
      <p:sp>
        <p:nvSpPr>
          <p:cNvPr id="13" name="TextBox 12"/>
          <p:cNvSpPr txBox="1"/>
          <p:nvPr/>
        </p:nvSpPr>
        <p:spPr>
          <a:xfrm>
            <a:off x="4177846" y="1095127"/>
            <a:ext cx="792088" cy="461665"/>
          </a:xfrm>
          <a:prstGeom prst="rect">
            <a:avLst/>
          </a:prstGeom>
          <a:noFill/>
        </p:spPr>
        <p:txBody>
          <a:bodyPr wrap="square" rtlCol="0">
            <a:spAutoFit/>
          </a:bodyPr>
          <a:lstStyle/>
          <a:p>
            <a:r>
              <a:rPr lang="en-GB" sz="2400" b="1" dirty="0" smtClean="0">
                <a:solidFill>
                  <a:schemeClr val="tx2">
                    <a:lumMod val="75000"/>
                  </a:schemeClr>
                </a:solidFill>
              </a:rPr>
              <a:t>VS</a:t>
            </a:r>
            <a:endParaRPr lang="en-GB" sz="2400" b="1" dirty="0">
              <a:solidFill>
                <a:schemeClr val="tx2">
                  <a:lumMod val="75000"/>
                </a:schemeClr>
              </a:solidFill>
            </a:endParaRPr>
          </a:p>
        </p:txBody>
      </p:sp>
      <p:pic>
        <p:nvPicPr>
          <p:cNvPr id="3081" name="Picture 9" descr="http://pacepowersystems.com/wp-content/uploads/2013/05/career-developmen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28216" y="2012591"/>
            <a:ext cx="920019" cy="912353"/>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http://www.thehealthcarepeople.com/wp-content/uploads/2015/02/Challeng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37074" y="3188657"/>
            <a:ext cx="1473632" cy="840726"/>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95936" y="4259622"/>
            <a:ext cx="1118322" cy="917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6" name="Picture 1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42064" y="5449416"/>
            <a:ext cx="1766040" cy="933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8"/>
          <p:cNvPicPr/>
          <p:nvPr/>
        </p:nvPicPr>
        <p:blipFill>
          <a:blip r:embed="rId9" cstate="print">
            <a:extLst>
              <a:ext uri="{28A0092B-C50C-407E-A947-70E740481C1C}">
                <a14:useLocalDpi xmlns:a14="http://schemas.microsoft.com/office/drawing/2010/main" val="0"/>
              </a:ext>
            </a:extLst>
          </a:blip>
          <a:stretch>
            <a:fillRect/>
          </a:stretch>
        </p:blipFill>
        <p:spPr>
          <a:xfrm>
            <a:off x="107504" y="319087"/>
            <a:ext cx="360041" cy="6219825"/>
          </a:xfrm>
          <a:prstGeom prst="rect">
            <a:avLst/>
          </a:prstGeom>
        </p:spPr>
      </p:pic>
    </p:spTree>
    <p:extLst>
      <p:ext uri="{BB962C8B-B14F-4D97-AF65-F5344CB8AC3E}">
        <p14:creationId xmlns:p14="http://schemas.microsoft.com/office/powerpoint/2010/main" val="185531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fade">
                                      <p:cBhvr>
                                        <p:cTn id="7" dur="500"/>
                                        <p:tgtEl>
                                          <p:spTgt spid="307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10" presetClass="entr" presetSubtype="0" fill="hold" nodeType="withEffect">
                                  <p:stCondLst>
                                    <p:cond delay="0"/>
                                  </p:stCondLst>
                                  <p:childTnLst>
                                    <p:set>
                                      <p:cBhvr>
                                        <p:cTn id="18" dur="1" fill="hold">
                                          <p:stCondLst>
                                            <p:cond delay="0"/>
                                          </p:stCondLst>
                                        </p:cTn>
                                        <p:tgtEl>
                                          <p:spTgt spid="3079"/>
                                        </p:tgtEl>
                                        <p:attrNameLst>
                                          <p:attrName>style.visibility</p:attrName>
                                        </p:attrNameLst>
                                      </p:cBhvr>
                                      <p:to>
                                        <p:strVal val="visible"/>
                                      </p:to>
                                    </p:set>
                                    <p:animEffect transition="in" filter="fade">
                                      <p:cBhvr>
                                        <p:cTn id="19" dur="5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5" grpId="0"/>
      <p:bldP spid="13" grpId="0"/>
    </p:bldLst>
  </p:timing>
</p:sld>
</file>

<file path=ppt/theme/theme1.xml><?xml version="1.0" encoding="utf-8"?>
<a:theme xmlns:a="http://schemas.openxmlformats.org/drawingml/2006/main" name="Office Theme">
  <a:themeElements>
    <a:clrScheme name="Lancashire Teaching Hospitals NHS Foundation Trust">
      <a:dk1>
        <a:sysClr val="windowText" lastClr="000000"/>
      </a:dk1>
      <a:lt1>
        <a:sysClr val="window" lastClr="FFFFFF"/>
      </a:lt1>
      <a:dk2>
        <a:srgbClr val="0072C6"/>
      </a:dk2>
      <a:lt2>
        <a:srgbClr val="EEECE1"/>
      </a:lt2>
      <a:accent1>
        <a:srgbClr val="00ADC6"/>
      </a:accent1>
      <a:accent2>
        <a:srgbClr val="931638"/>
      </a:accent2>
      <a:accent3>
        <a:srgbClr val="5BBF21"/>
      </a:accent3>
      <a:accent4>
        <a:srgbClr val="56008C"/>
      </a:accent4>
      <a:accent5>
        <a:srgbClr val="00AA9E"/>
      </a:accent5>
      <a:accent6>
        <a:srgbClr val="E28C05"/>
      </a:accent6>
      <a:hlink>
        <a:srgbClr val="003893"/>
      </a:hlink>
      <a:folHlink>
        <a:srgbClr val="A0005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2C6"/>
        </a:solidFill>
        <a:ln>
          <a:solidFill>
            <a:srgbClr val="0072C6"/>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00ADC6"/>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1498</TotalTime>
  <Words>1527</Words>
  <Application>Microsoft Office PowerPoint</Application>
  <PresentationFormat>On-screen Show (4:3)</PresentationFormat>
  <Paragraphs>142</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Preparation for CLiP Enhancing Learning though Coaching Skills </vt:lpstr>
      <vt:lpstr>PowerPoint Presentation</vt:lpstr>
      <vt:lpstr>PowerPoint Presentation</vt:lpstr>
      <vt:lpstr> Drivers</vt:lpstr>
      <vt:lpstr>Traditional model of mentorship</vt:lpstr>
      <vt:lpstr>CLiP Model of Mentorship</vt:lpstr>
      <vt:lpstr>PowerPoint Presentation</vt:lpstr>
      <vt:lpstr>PowerPoint Presentation</vt:lpstr>
      <vt:lpstr>PowerPoint Presentation</vt:lpstr>
      <vt:lpstr>PowerPoint Presentation</vt:lpstr>
      <vt:lpstr>Benefits of CLiP</vt:lpstr>
      <vt:lpstr>Quotes from those on the project…</vt:lpstr>
      <vt:lpstr>PowerPoint Presentation</vt:lpstr>
      <vt:lpstr>PowerPoint Presentation</vt:lpstr>
      <vt:lpstr> Any Questions? </vt:lpstr>
      <vt:lpstr>PowerPoint Presentation</vt:lpstr>
    </vt:vector>
  </TitlesOfParts>
  <Company>Lancashire Teaching Hospitals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Lorraine (LTHTR) Communications</dc:creator>
  <cp:lastModifiedBy>Kenward Jonty (LTHTR)</cp:lastModifiedBy>
  <cp:revision>116</cp:revision>
  <dcterms:created xsi:type="dcterms:W3CDTF">2015-10-12T15:11:26Z</dcterms:created>
  <dcterms:modified xsi:type="dcterms:W3CDTF">2017-09-04T08:14:31Z</dcterms:modified>
</cp:coreProperties>
</file>