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70" r:id="rId11"/>
    <p:sldId id="265" r:id="rId12"/>
    <p:sldId id="266" r:id="rId13"/>
    <p:sldId id="267" r:id="rId14"/>
    <p:sldId id="268"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9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ry Liz (LTHTR)" userId="30f47723-3812-4872-ae53-a5f0b8707224" providerId="ADAL" clId="{CCDECFC8-428A-45D9-A0BB-263810E0ECC6}"/>
    <pc:docChg chg="modSld">
      <pc:chgData name="Bury Liz (LTHTR)" userId="30f47723-3812-4872-ae53-a5f0b8707224" providerId="ADAL" clId="{CCDECFC8-428A-45D9-A0BB-263810E0ECC6}" dt="2026-04-16T13:24:37.982" v="19" actId="20577"/>
      <pc:docMkLst>
        <pc:docMk/>
      </pc:docMkLst>
      <pc:sldChg chg="modSp mod">
        <pc:chgData name="Bury Liz (LTHTR)" userId="30f47723-3812-4872-ae53-a5f0b8707224" providerId="ADAL" clId="{CCDECFC8-428A-45D9-A0BB-263810E0ECC6}" dt="2026-04-16T13:24:37.982" v="19" actId="20577"/>
        <pc:sldMkLst>
          <pc:docMk/>
          <pc:sldMk cId="3465803719" sldId="256"/>
        </pc:sldMkLst>
        <pc:spChg chg="mod">
          <ac:chgData name="Bury Liz (LTHTR)" userId="30f47723-3812-4872-ae53-a5f0b8707224" providerId="ADAL" clId="{CCDECFC8-428A-45D9-A0BB-263810E0ECC6}" dt="2026-04-16T13:24:37.982" v="19" actId="20577"/>
          <ac:spMkLst>
            <pc:docMk/>
            <pc:sldMk cId="3465803719" sldId="256"/>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637C47-F93A-4A6D-A021-F35BE8A10DF1}" type="datetimeFigureOut">
              <a:rPr lang="en-GB" smtClean="0"/>
              <a:t>16/04/2026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08200D-B3C8-4012-A934-1A01EA5D646E}" type="slidenum">
              <a:rPr lang="en-GB" smtClean="0"/>
              <a:t>‹#›</a:t>
            </a:fld>
            <a:endParaRPr lang="en-GB"/>
          </a:p>
        </p:txBody>
      </p:sp>
    </p:spTree>
    <p:extLst>
      <p:ext uri="{BB962C8B-B14F-4D97-AF65-F5344CB8AC3E}">
        <p14:creationId xmlns:p14="http://schemas.microsoft.com/office/powerpoint/2010/main" val="29150731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108200D-B3C8-4012-A934-1A01EA5D646E}" type="slidenum">
              <a:rPr lang="en-GB" smtClean="0"/>
              <a:t>6</a:t>
            </a:fld>
            <a:endParaRPr lang="en-GB"/>
          </a:p>
        </p:txBody>
      </p:sp>
    </p:spTree>
    <p:extLst>
      <p:ext uri="{BB962C8B-B14F-4D97-AF65-F5344CB8AC3E}">
        <p14:creationId xmlns:p14="http://schemas.microsoft.com/office/powerpoint/2010/main" val="1305792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1B3BFB5-0393-42CE-914C-07E633A236D9}" type="datetimeFigureOut">
              <a:rPr lang="en-GB" smtClean="0"/>
              <a:t>16/04/2026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236A6A-E659-4ABE-8DE9-537EB3E08AF3}" type="slidenum">
              <a:rPr lang="en-GB" smtClean="0"/>
              <a:t>‹#›</a:t>
            </a:fld>
            <a:endParaRPr lang="en-GB"/>
          </a:p>
        </p:txBody>
      </p:sp>
    </p:spTree>
    <p:extLst>
      <p:ext uri="{BB962C8B-B14F-4D97-AF65-F5344CB8AC3E}">
        <p14:creationId xmlns:p14="http://schemas.microsoft.com/office/powerpoint/2010/main" val="4074511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1B3BFB5-0393-42CE-914C-07E633A236D9}" type="datetimeFigureOut">
              <a:rPr lang="en-GB" smtClean="0"/>
              <a:t>16/04/2026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236A6A-E659-4ABE-8DE9-537EB3E08AF3}" type="slidenum">
              <a:rPr lang="en-GB" smtClean="0"/>
              <a:t>‹#›</a:t>
            </a:fld>
            <a:endParaRPr lang="en-GB"/>
          </a:p>
        </p:txBody>
      </p:sp>
    </p:spTree>
    <p:extLst>
      <p:ext uri="{BB962C8B-B14F-4D97-AF65-F5344CB8AC3E}">
        <p14:creationId xmlns:p14="http://schemas.microsoft.com/office/powerpoint/2010/main" val="4331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1B3BFB5-0393-42CE-914C-07E633A236D9}" type="datetimeFigureOut">
              <a:rPr lang="en-GB" smtClean="0"/>
              <a:t>16/04/2026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236A6A-E659-4ABE-8DE9-537EB3E08AF3}" type="slidenum">
              <a:rPr lang="en-GB" smtClean="0"/>
              <a:t>‹#›</a:t>
            </a:fld>
            <a:endParaRPr lang="en-GB"/>
          </a:p>
        </p:txBody>
      </p:sp>
    </p:spTree>
    <p:extLst>
      <p:ext uri="{BB962C8B-B14F-4D97-AF65-F5344CB8AC3E}">
        <p14:creationId xmlns:p14="http://schemas.microsoft.com/office/powerpoint/2010/main" val="1408081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1B3BFB5-0393-42CE-914C-07E633A236D9}" type="datetimeFigureOut">
              <a:rPr lang="en-GB" smtClean="0"/>
              <a:t>16/04/2026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236A6A-E659-4ABE-8DE9-537EB3E08AF3}" type="slidenum">
              <a:rPr lang="en-GB" smtClean="0"/>
              <a:t>‹#›</a:t>
            </a:fld>
            <a:endParaRPr lang="en-GB"/>
          </a:p>
        </p:txBody>
      </p:sp>
    </p:spTree>
    <p:extLst>
      <p:ext uri="{BB962C8B-B14F-4D97-AF65-F5344CB8AC3E}">
        <p14:creationId xmlns:p14="http://schemas.microsoft.com/office/powerpoint/2010/main" val="264370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B3BFB5-0393-42CE-914C-07E633A236D9}" type="datetimeFigureOut">
              <a:rPr lang="en-GB" smtClean="0"/>
              <a:t>16/04/2026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236A6A-E659-4ABE-8DE9-537EB3E08AF3}" type="slidenum">
              <a:rPr lang="en-GB" smtClean="0"/>
              <a:t>‹#›</a:t>
            </a:fld>
            <a:endParaRPr lang="en-GB"/>
          </a:p>
        </p:txBody>
      </p:sp>
    </p:spTree>
    <p:extLst>
      <p:ext uri="{BB962C8B-B14F-4D97-AF65-F5344CB8AC3E}">
        <p14:creationId xmlns:p14="http://schemas.microsoft.com/office/powerpoint/2010/main" val="2500036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1B3BFB5-0393-42CE-914C-07E633A236D9}" type="datetimeFigureOut">
              <a:rPr lang="en-GB" smtClean="0"/>
              <a:t>16/04/2026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236A6A-E659-4ABE-8DE9-537EB3E08AF3}" type="slidenum">
              <a:rPr lang="en-GB" smtClean="0"/>
              <a:t>‹#›</a:t>
            </a:fld>
            <a:endParaRPr lang="en-GB"/>
          </a:p>
        </p:txBody>
      </p:sp>
    </p:spTree>
    <p:extLst>
      <p:ext uri="{BB962C8B-B14F-4D97-AF65-F5344CB8AC3E}">
        <p14:creationId xmlns:p14="http://schemas.microsoft.com/office/powerpoint/2010/main" val="4100881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1B3BFB5-0393-42CE-914C-07E633A236D9}" type="datetimeFigureOut">
              <a:rPr lang="en-GB" smtClean="0"/>
              <a:t>16/04/2026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E236A6A-E659-4ABE-8DE9-537EB3E08AF3}" type="slidenum">
              <a:rPr lang="en-GB" smtClean="0"/>
              <a:t>‹#›</a:t>
            </a:fld>
            <a:endParaRPr lang="en-GB"/>
          </a:p>
        </p:txBody>
      </p:sp>
    </p:spTree>
    <p:extLst>
      <p:ext uri="{BB962C8B-B14F-4D97-AF65-F5344CB8AC3E}">
        <p14:creationId xmlns:p14="http://schemas.microsoft.com/office/powerpoint/2010/main" val="3624037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1B3BFB5-0393-42CE-914C-07E633A236D9}" type="datetimeFigureOut">
              <a:rPr lang="en-GB" smtClean="0"/>
              <a:t>16/04/2026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E236A6A-E659-4ABE-8DE9-537EB3E08AF3}" type="slidenum">
              <a:rPr lang="en-GB" smtClean="0"/>
              <a:t>‹#›</a:t>
            </a:fld>
            <a:endParaRPr lang="en-GB"/>
          </a:p>
        </p:txBody>
      </p:sp>
    </p:spTree>
    <p:extLst>
      <p:ext uri="{BB962C8B-B14F-4D97-AF65-F5344CB8AC3E}">
        <p14:creationId xmlns:p14="http://schemas.microsoft.com/office/powerpoint/2010/main" val="2409736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B3BFB5-0393-42CE-914C-07E633A236D9}" type="datetimeFigureOut">
              <a:rPr lang="en-GB" smtClean="0"/>
              <a:t>16/04/2026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E236A6A-E659-4ABE-8DE9-537EB3E08AF3}" type="slidenum">
              <a:rPr lang="en-GB" smtClean="0"/>
              <a:t>‹#›</a:t>
            </a:fld>
            <a:endParaRPr lang="en-GB"/>
          </a:p>
        </p:txBody>
      </p:sp>
    </p:spTree>
    <p:extLst>
      <p:ext uri="{BB962C8B-B14F-4D97-AF65-F5344CB8AC3E}">
        <p14:creationId xmlns:p14="http://schemas.microsoft.com/office/powerpoint/2010/main" val="567328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B3BFB5-0393-42CE-914C-07E633A236D9}" type="datetimeFigureOut">
              <a:rPr lang="en-GB" smtClean="0"/>
              <a:t>16/04/2026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236A6A-E659-4ABE-8DE9-537EB3E08AF3}" type="slidenum">
              <a:rPr lang="en-GB" smtClean="0"/>
              <a:t>‹#›</a:t>
            </a:fld>
            <a:endParaRPr lang="en-GB"/>
          </a:p>
        </p:txBody>
      </p:sp>
    </p:spTree>
    <p:extLst>
      <p:ext uri="{BB962C8B-B14F-4D97-AF65-F5344CB8AC3E}">
        <p14:creationId xmlns:p14="http://schemas.microsoft.com/office/powerpoint/2010/main" val="3144060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B3BFB5-0393-42CE-914C-07E633A236D9}" type="datetimeFigureOut">
              <a:rPr lang="en-GB" smtClean="0"/>
              <a:t>16/04/2026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236A6A-E659-4ABE-8DE9-537EB3E08AF3}" type="slidenum">
              <a:rPr lang="en-GB" smtClean="0"/>
              <a:t>‹#›</a:t>
            </a:fld>
            <a:endParaRPr lang="en-GB"/>
          </a:p>
        </p:txBody>
      </p:sp>
    </p:spTree>
    <p:extLst>
      <p:ext uri="{BB962C8B-B14F-4D97-AF65-F5344CB8AC3E}">
        <p14:creationId xmlns:p14="http://schemas.microsoft.com/office/powerpoint/2010/main" val="2147742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B3BFB5-0393-42CE-914C-07E633A236D9}" type="datetimeFigureOut">
              <a:rPr lang="en-GB" smtClean="0"/>
              <a:t>16/04/2026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236A6A-E659-4ABE-8DE9-537EB3E08AF3}" type="slidenum">
              <a:rPr lang="en-GB" smtClean="0"/>
              <a:t>‹#›</a:t>
            </a:fld>
            <a:endParaRPr lang="en-GB"/>
          </a:p>
        </p:txBody>
      </p:sp>
    </p:spTree>
    <p:extLst>
      <p:ext uri="{BB962C8B-B14F-4D97-AF65-F5344CB8AC3E}">
        <p14:creationId xmlns:p14="http://schemas.microsoft.com/office/powerpoint/2010/main" val="25586237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4705"/>
            <a:ext cx="7772400" cy="2835746"/>
          </a:xfrm>
        </p:spPr>
        <p:txBody>
          <a:bodyPr>
            <a:normAutofit/>
          </a:bodyPr>
          <a:lstStyle/>
          <a:p>
            <a:r>
              <a:rPr lang="en-GB" sz="4800" dirty="0">
                <a:latin typeface="Andalus" panose="02020603050405020304" pitchFamily="18" charset="-78"/>
                <a:cs typeface="Andalus" panose="02020603050405020304" pitchFamily="18" charset="-78"/>
              </a:rPr>
              <a:t>Information for students undertaking a placement in </a:t>
            </a:r>
            <a:br>
              <a:rPr lang="en-GB" sz="4800" dirty="0">
                <a:latin typeface="Andalus" panose="02020603050405020304" pitchFamily="18" charset="-78"/>
                <a:cs typeface="Andalus" panose="02020603050405020304" pitchFamily="18" charset="-78"/>
              </a:rPr>
            </a:br>
            <a:r>
              <a:rPr lang="en-GB" sz="4800" dirty="0">
                <a:latin typeface="Andalus" panose="02020603050405020304" pitchFamily="18" charset="-78"/>
                <a:cs typeface="Andalus" panose="02020603050405020304" pitchFamily="18" charset="-78"/>
              </a:rPr>
              <a:t>Hand Therapy</a:t>
            </a:r>
          </a:p>
        </p:txBody>
      </p:sp>
      <p:sp>
        <p:nvSpPr>
          <p:cNvPr id="3" name="Subtitle 2"/>
          <p:cNvSpPr>
            <a:spLocks noGrp="1"/>
          </p:cNvSpPr>
          <p:nvPr>
            <p:ph type="subTitle" idx="1"/>
          </p:nvPr>
        </p:nvSpPr>
        <p:spPr>
          <a:xfrm>
            <a:off x="899592" y="5517232"/>
            <a:ext cx="2664296" cy="720080"/>
          </a:xfrm>
        </p:spPr>
        <p:txBody>
          <a:bodyPr>
            <a:normAutofit/>
          </a:bodyPr>
          <a:lstStyle/>
          <a:p>
            <a:r>
              <a:rPr lang="en-GB" sz="1600" dirty="0"/>
              <a:t>Liz Bury </a:t>
            </a:r>
          </a:p>
          <a:p>
            <a:r>
              <a:rPr lang="en-GB" sz="1600" dirty="0"/>
              <a:t>April 2026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152" y="3645024"/>
            <a:ext cx="1885950" cy="2428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65803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91680" y="908720"/>
            <a:ext cx="5760640" cy="584775"/>
          </a:xfrm>
          <a:prstGeom prst="rect">
            <a:avLst/>
          </a:prstGeom>
          <a:noFill/>
        </p:spPr>
        <p:txBody>
          <a:bodyPr wrap="square" rtlCol="0">
            <a:spAutoFit/>
          </a:bodyPr>
          <a:lstStyle/>
          <a:p>
            <a:pPr algn="ctr"/>
            <a:r>
              <a:rPr lang="en-GB" sz="3200" dirty="0">
                <a:solidFill>
                  <a:srgbClr val="FF0000"/>
                </a:solidFill>
              </a:rPr>
              <a:t>Always check the patient’s x-rays!</a:t>
            </a:r>
          </a:p>
        </p:txBody>
      </p:sp>
      <p:sp>
        <p:nvSpPr>
          <p:cNvPr id="3" name="TextBox 2"/>
          <p:cNvSpPr txBox="1"/>
          <p:nvPr/>
        </p:nvSpPr>
        <p:spPr>
          <a:xfrm>
            <a:off x="1691680" y="2420888"/>
            <a:ext cx="5904656" cy="1477328"/>
          </a:xfrm>
          <a:prstGeom prst="rect">
            <a:avLst/>
          </a:prstGeom>
          <a:noFill/>
        </p:spPr>
        <p:txBody>
          <a:bodyPr wrap="square" rtlCol="0">
            <a:spAutoFit/>
          </a:bodyPr>
          <a:lstStyle/>
          <a:p>
            <a:pPr marL="285750" indent="-285750">
              <a:buFont typeface="Arial" panose="020B0604020202020204" pitchFamily="34" charset="0"/>
              <a:buChar char="•"/>
            </a:pPr>
            <a:r>
              <a:rPr lang="en-GB" dirty="0"/>
              <a:t>Do not rely on the information on the referral.</a:t>
            </a:r>
          </a:p>
          <a:p>
            <a:pPr marL="285750" indent="-285750">
              <a:buFont typeface="Arial" panose="020B0604020202020204" pitchFamily="34" charset="0"/>
              <a:buChar char="•"/>
            </a:pPr>
            <a:r>
              <a:rPr lang="en-GB" dirty="0"/>
              <a:t>Occasionally, fractures can be missed or documented incorrectly.</a:t>
            </a:r>
          </a:p>
          <a:p>
            <a:pPr marL="285750" indent="-285750">
              <a:buFont typeface="Arial" panose="020B0604020202020204" pitchFamily="34" charset="0"/>
              <a:buChar char="•"/>
            </a:pPr>
            <a:r>
              <a:rPr lang="en-GB" dirty="0"/>
              <a:t>Always look at the x-ray yourself to make sure that you  are treating the patient correctly.</a:t>
            </a:r>
          </a:p>
        </p:txBody>
      </p:sp>
    </p:spTree>
    <p:extLst>
      <p:ext uri="{BB962C8B-B14F-4D97-AF65-F5344CB8AC3E}">
        <p14:creationId xmlns:p14="http://schemas.microsoft.com/office/powerpoint/2010/main" val="10913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a:t>Why background info can help…</a:t>
            </a:r>
          </a:p>
        </p:txBody>
      </p:sp>
      <p:sp>
        <p:nvSpPr>
          <p:cNvPr id="3" name="Content Placeholder 2"/>
          <p:cNvSpPr>
            <a:spLocks noGrp="1"/>
          </p:cNvSpPr>
          <p:nvPr>
            <p:ph idx="1"/>
          </p:nvPr>
        </p:nvSpPr>
        <p:spPr>
          <a:xfrm>
            <a:off x="457200" y="1412776"/>
            <a:ext cx="8229600" cy="4896544"/>
          </a:xfrm>
        </p:spPr>
        <p:txBody>
          <a:bodyPr>
            <a:normAutofit fontScale="92500" lnSpcReduction="10000"/>
          </a:bodyPr>
          <a:lstStyle/>
          <a:p>
            <a:r>
              <a:rPr lang="en-GB" sz="2400" dirty="0"/>
              <a:t>Pressure form work/family life can be a big influential factor in compliance with treatment.</a:t>
            </a:r>
          </a:p>
          <a:p>
            <a:r>
              <a:rPr lang="en-GB" sz="2400" dirty="0"/>
              <a:t>Patients will remove splints/casts if they are perceived to be a problem </a:t>
            </a:r>
            <a:r>
              <a:rPr lang="en-GB" sz="2400" dirty="0" err="1"/>
              <a:t>eg</a:t>
            </a:r>
            <a:r>
              <a:rPr lang="en-GB" sz="2400" dirty="0"/>
              <a:t>. if the patient needs to work/drive.  There are often issues with insurance if driving too early or if working against the advice of a sick note.</a:t>
            </a:r>
          </a:p>
          <a:p>
            <a:r>
              <a:rPr lang="en-GB" sz="2400" dirty="0"/>
              <a:t>Returning to work too early is usually due to financial pressure or pressure from the employer – this can mean less time for H.E.P. and overuse of the affected hand.</a:t>
            </a:r>
          </a:p>
          <a:p>
            <a:r>
              <a:rPr lang="en-GB" sz="2400" dirty="0"/>
              <a:t>Education is key – </a:t>
            </a:r>
            <a:r>
              <a:rPr lang="en-GB" sz="2400" dirty="0" err="1"/>
              <a:t>eg</a:t>
            </a:r>
            <a:r>
              <a:rPr lang="en-GB" sz="2400" dirty="0"/>
              <a:t>. post tendon repair, pain often settles and patient can feel the splint is overkill.  They need to be fully aware of the healing process and the consequences of re-rupture.</a:t>
            </a:r>
          </a:p>
          <a:p>
            <a:r>
              <a:rPr lang="en-GB" sz="2400" dirty="0"/>
              <a:t>Compliance can also be affected by cognitive ability (understanding and memory) and mental health issues.</a:t>
            </a:r>
          </a:p>
        </p:txBody>
      </p:sp>
    </p:spTree>
    <p:extLst>
      <p:ext uri="{BB962C8B-B14F-4D97-AF65-F5344CB8AC3E}">
        <p14:creationId xmlns:p14="http://schemas.microsoft.com/office/powerpoint/2010/main" val="1788708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476672"/>
            <a:ext cx="7704856" cy="461665"/>
          </a:xfrm>
          <a:prstGeom prst="rect">
            <a:avLst/>
          </a:prstGeom>
          <a:noFill/>
        </p:spPr>
        <p:txBody>
          <a:bodyPr wrap="square" rtlCol="0">
            <a:spAutoFit/>
          </a:bodyPr>
          <a:lstStyle/>
          <a:p>
            <a:pPr algn="ctr"/>
            <a:r>
              <a:rPr lang="en-GB" sz="2400" b="1" u="sng" dirty="0"/>
              <a:t>The therapy process in Hand Therapy</a:t>
            </a:r>
          </a:p>
        </p:txBody>
      </p:sp>
      <p:sp>
        <p:nvSpPr>
          <p:cNvPr id="4" name="TextBox 3"/>
          <p:cNvSpPr txBox="1"/>
          <p:nvPr/>
        </p:nvSpPr>
        <p:spPr>
          <a:xfrm>
            <a:off x="467544" y="1124744"/>
            <a:ext cx="2592288" cy="1200329"/>
          </a:xfrm>
          <a:prstGeom prst="rect">
            <a:avLst/>
          </a:prstGeom>
          <a:noFill/>
        </p:spPr>
        <p:txBody>
          <a:bodyPr wrap="square" rtlCol="0">
            <a:spAutoFit/>
          </a:bodyPr>
          <a:lstStyle/>
          <a:p>
            <a:r>
              <a:rPr lang="en-GB" sz="1600" b="1" i="1" dirty="0"/>
              <a:t>Gathering information</a:t>
            </a:r>
            <a:r>
              <a:rPr lang="en-GB" sz="1600" dirty="0"/>
              <a:t>:</a:t>
            </a:r>
          </a:p>
          <a:p>
            <a:r>
              <a:rPr lang="en-GB" sz="1400" dirty="0"/>
              <a:t>From patient, x-rays, operation notes, clinic letters, referral form.  The patient is asked to complete the </a:t>
            </a:r>
            <a:r>
              <a:rPr lang="en-GB" sz="1400" i="1" dirty="0" err="1"/>
              <a:t>Quick</a:t>
            </a:r>
            <a:r>
              <a:rPr lang="en-GB" sz="1400" dirty="0" err="1"/>
              <a:t>DASH</a:t>
            </a:r>
            <a:r>
              <a:rPr lang="en-GB" sz="1400" dirty="0"/>
              <a:t> audit tool.</a:t>
            </a:r>
          </a:p>
        </p:txBody>
      </p:sp>
      <p:sp>
        <p:nvSpPr>
          <p:cNvPr id="8" name="TextBox 7"/>
          <p:cNvSpPr txBox="1"/>
          <p:nvPr/>
        </p:nvSpPr>
        <p:spPr>
          <a:xfrm>
            <a:off x="467544" y="3026747"/>
            <a:ext cx="3528392" cy="769441"/>
          </a:xfrm>
          <a:prstGeom prst="rect">
            <a:avLst/>
          </a:prstGeom>
          <a:noFill/>
        </p:spPr>
        <p:txBody>
          <a:bodyPr wrap="square" rtlCol="0">
            <a:spAutoFit/>
          </a:bodyPr>
          <a:lstStyle/>
          <a:p>
            <a:r>
              <a:rPr lang="en-GB" sz="1600" b="1" i="1" dirty="0"/>
              <a:t>Observations/Assessment:</a:t>
            </a:r>
          </a:p>
          <a:p>
            <a:r>
              <a:rPr lang="en-GB" sz="1400" dirty="0"/>
              <a:t>R.O.M, swelling, scarring, colour, temperature, sweating</a:t>
            </a:r>
          </a:p>
        </p:txBody>
      </p:sp>
      <p:sp>
        <p:nvSpPr>
          <p:cNvPr id="20" name="TextBox 19"/>
          <p:cNvSpPr txBox="1"/>
          <p:nvPr/>
        </p:nvSpPr>
        <p:spPr>
          <a:xfrm>
            <a:off x="467544" y="4365104"/>
            <a:ext cx="3096344" cy="2616101"/>
          </a:xfrm>
          <a:prstGeom prst="rect">
            <a:avLst/>
          </a:prstGeom>
          <a:noFill/>
        </p:spPr>
        <p:txBody>
          <a:bodyPr wrap="square" rtlCol="0">
            <a:spAutoFit/>
          </a:bodyPr>
          <a:lstStyle/>
          <a:p>
            <a:r>
              <a:rPr lang="en-GB" sz="1600" b="1" i="1" dirty="0"/>
              <a:t>Formulate treatment plan:</a:t>
            </a:r>
          </a:p>
          <a:p>
            <a:r>
              <a:rPr lang="en-GB" sz="1400" dirty="0"/>
              <a:t>Patient needs to understand and agree with the plan.  Differs from other areas of OT in that initial input particularly can be very prescriptive, especially if there is a broken bone or a structure that needs protection.</a:t>
            </a:r>
          </a:p>
          <a:p>
            <a:r>
              <a:rPr lang="en-GB" sz="1400" dirty="0"/>
              <a:t>Biomechanical/Physiological model. Compliance is vital.</a:t>
            </a:r>
          </a:p>
          <a:p>
            <a:endParaRPr lang="en-GB" b="1" i="1" dirty="0"/>
          </a:p>
          <a:p>
            <a:endParaRPr lang="en-GB" b="1" i="1" dirty="0"/>
          </a:p>
        </p:txBody>
      </p:sp>
      <p:cxnSp>
        <p:nvCxnSpPr>
          <p:cNvPr id="30" name="Straight Connector 29"/>
          <p:cNvCxnSpPr/>
          <p:nvPr/>
        </p:nvCxnSpPr>
        <p:spPr>
          <a:xfrm>
            <a:off x="3707904" y="4797152"/>
            <a:ext cx="79208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4499992" y="1509464"/>
            <a:ext cx="0" cy="32876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4499992" y="1509464"/>
            <a:ext cx="7920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5481484" y="1196752"/>
            <a:ext cx="3096344" cy="2092881"/>
          </a:xfrm>
          <a:prstGeom prst="rect">
            <a:avLst/>
          </a:prstGeom>
          <a:noFill/>
        </p:spPr>
        <p:txBody>
          <a:bodyPr wrap="square" rtlCol="0">
            <a:spAutoFit/>
          </a:bodyPr>
          <a:lstStyle/>
          <a:p>
            <a:r>
              <a:rPr lang="en-GB" sz="1600" b="1" i="1" dirty="0"/>
              <a:t>Re-assess and adapt treatment plan accordingly:</a:t>
            </a:r>
          </a:p>
          <a:p>
            <a:r>
              <a:rPr lang="en-GB" sz="1400" dirty="0"/>
              <a:t>Evaluation is ongoing .  As time passes and therapy is not as protocol bound (</a:t>
            </a:r>
            <a:r>
              <a:rPr lang="en-GB" sz="1400" dirty="0" err="1"/>
              <a:t>eg</a:t>
            </a:r>
            <a:r>
              <a:rPr lang="en-GB" sz="1400" dirty="0"/>
              <a:t>. when fracture is united or tendon fully healed) the patient can then start to identify goals to work towards.  If they have no specific goals, therapist will direct treatment.</a:t>
            </a:r>
          </a:p>
        </p:txBody>
      </p:sp>
      <p:sp>
        <p:nvSpPr>
          <p:cNvPr id="38" name="TextBox 37"/>
          <p:cNvSpPr txBox="1"/>
          <p:nvPr/>
        </p:nvSpPr>
        <p:spPr>
          <a:xfrm>
            <a:off x="5580112" y="4365104"/>
            <a:ext cx="2664296" cy="1200329"/>
          </a:xfrm>
          <a:prstGeom prst="rect">
            <a:avLst/>
          </a:prstGeom>
          <a:noFill/>
        </p:spPr>
        <p:txBody>
          <a:bodyPr wrap="square" rtlCol="0">
            <a:spAutoFit/>
          </a:bodyPr>
          <a:lstStyle/>
          <a:p>
            <a:r>
              <a:rPr lang="en-GB" sz="1600" b="1" i="1" dirty="0"/>
              <a:t>Discharge:</a:t>
            </a:r>
          </a:p>
          <a:p>
            <a:r>
              <a:rPr lang="en-GB" sz="1400" dirty="0"/>
              <a:t>When the patient is discharged, the </a:t>
            </a:r>
            <a:r>
              <a:rPr lang="en-GB" sz="1400" i="1" dirty="0" err="1"/>
              <a:t>Quick</a:t>
            </a:r>
            <a:r>
              <a:rPr lang="en-GB" sz="1400" dirty="0" err="1"/>
              <a:t>DASH</a:t>
            </a:r>
            <a:r>
              <a:rPr lang="en-GB" sz="1400" dirty="0"/>
              <a:t> outcome tool is used to audit the effectiveness of Hand Therapy input.</a:t>
            </a:r>
          </a:p>
        </p:txBody>
      </p:sp>
      <p:cxnSp>
        <p:nvCxnSpPr>
          <p:cNvPr id="40" name="Straight Arrow Connector 39"/>
          <p:cNvCxnSpPr/>
          <p:nvPr/>
        </p:nvCxnSpPr>
        <p:spPr>
          <a:xfrm>
            <a:off x="1619672" y="2420888"/>
            <a:ext cx="0" cy="60585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1619672" y="3796188"/>
            <a:ext cx="0" cy="5689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6912260" y="3411467"/>
            <a:ext cx="0" cy="8096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6639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a:t>Practical splinting information</a:t>
            </a:r>
          </a:p>
        </p:txBody>
      </p:sp>
      <p:sp>
        <p:nvSpPr>
          <p:cNvPr id="3" name="Content Placeholder 2"/>
          <p:cNvSpPr>
            <a:spLocks noGrp="1"/>
          </p:cNvSpPr>
          <p:nvPr>
            <p:ph sz="half" idx="1"/>
          </p:nvPr>
        </p:nvSpPr>
        <p:spPr>
          <a:xfrm>
            <a:off x="457200" y="1268760"/>
            <a:ext cx="4038600" cy="4857403"/>
          </a:xfrm>
        </p:spPr>
        <p:txBody>
          <a:bodyPr>
            <a:normAutofit fontScale="92500"/>
          </a:bodyPr>
          <a:lstStyle/>
          <a:p>
            <a:r>
              <a:rPr lang="en-GB" sz="1600" dirty="0"/>
              <a:t>The way a splint looks and feels is incredibly important.  If it doesn’t look good or fit well, the patient may be uncomfortable and potentially will not even wear the splint.</a:t>
            </a:r>
          </a:p>
          <a:p>
            <a:r>
              <a:rPr lang="en-GB" sz="1600" dirty="0"/>
              <a:t>Splints can broadly be categorised into ‘off the shelf’ or ‘bespoke’.  Off the shelf splints still need to be sized and properly fitted to ensure they are effective/comfortable.</a:t>
            </a:r>
          </a:p>
          <a:p>
            <a:r>
              <a:rPr lang="en-GB" sz="1600" dirty="0"/>
              <a:t>A splint is a visual representation of our service that is taken away with the patient, and as such must convey a professional image. </a:t>
            </a:r>
          </a:p>
          <a:p>
            <a:r>
              <a:rPr lang="en-GB" sz="1600" dirty="0"/>
              <a:t>Before making a splint, it is vital that you can clinically reason why it is being issued/fitted.</a:t>
            </a:r>
          </a:p>
          <a:p>
            <a:r>
              <a:rPr lang="en-GB" sz="1600" dirty="0"/>
              <a:t>Assessment is needed to identify which splinting material is most appropriate.  There is a wide range of materials and thickness of materials to choose from.</a:t>
            </a:r>
          </a:p>
        </p:txBody>
      </p:sp>
      <p:sp>
        <p:nvSpPr>
          <p:cNvPr id="4" name="Content Placeholder 3"/>
          <p:cNvSpPr>
            <a:spLocks noGrp="1"/>
          </p:cNvSpPr>
          <p:nvPr>
            <p:ph sz="half" idx="2"/>
          </p:nvPr>
        </p:nvSpPr>
        <p:spPr>
          <a:xfrm>
            <a:off x="4648200" y="1268760"/>
            <a:ext cx="4038600" cy="5328592"/>
          </a:xfrm>
        </p:spPr>
        <p:txBody>
          <a:bodyPr>
            <a:normAutofit fontScale="92500"/>
          </a:bodyPr>
          <a:lstStyle/>
          <a:p>
            <a:r>
              <a:rPr lang="en-GB" sz="1600" dirty="0"/>
              <a:t>The materials have different properties.  Some have more drape, ensuring a close and conforming fit.  Others are more firm and have more resistance/strength.</a:t>
            </a:r>
          </a:p>
          <a:p>
            <a:r>
              <a:rPr lang="en-GB" sz="1600" dirty="0"/>
              <a:t>It is important to have a sound knowledge of the anatomy of the area that you are splinting, and a thorough understanding of the injury, to ensure that the patient is splinted in the best position for optimum recovery.</a:t>
            </a:r>
          </a:p>
          <a:p>
            <a:r>
              <a:rPr lang="en-GB" sz="1600" dirty="0"/>
              <a:t>POSI – position of safe immobilisation (may be referred to as ‘Intrinsic </a:t>
            </a:r>
            <a:r>
              <a:rPr lang="en-GB" sz="1600" dirty="0" err="1"/>
              <a:t>plus’</a:t>
            </a:r>
            <a:r>
              <a:rPr lang="en-GB" sz="1600" dirty="0"/>
              <a:t>). With MCPJ’s flexed, the collateral ligaments are on max. stretch therefore minimising likelihood of stiffness.</a:t>
            </a:r>
          </a:p>
          <a:p>
            <a:endParaRPr lang="en-GB" sz="16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6056" y="4941168"/>
            <a:ext cx="3029322" cy="16721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31161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GB" dirty="0"/>
              <a:t>S.O.A.P. notes</a:t>
            </a:r>
          </a:p>
        </p:txBody>
      </p:sp>
      <p:sp>
        <p:nvSpPr>
          <p:cNvPr id="3" name="Content Placeholder 2"/>
          <p:cNvSpPr>
            <a:spLocks noGrp="1"/>
          </p:cNvSpPr>
          <p:nvPr>
            <p:ph sz="half" idx="1"/>
          </p:nvPr>
        </p:nvSpPr>
        <p:spPr>
          <a:xfrm>
            <a:off x="457200" y="1052736"/>
            <a:ext cx="4038600" cy="5073427"/>
          </a:xfrm>
        </p:spPr>
        <p:txBody>
          <a:bodyPr>
            <a:normAutofit fontScale="92500"/>
          </a:bodyPr>
          <a:lstStyle/>
          <a:p>
            <a:r>
              <a:rPr lang="en-GB" sz="1400" dirty="0"/>
              <a:t>This is a method of note writing that has been adapted slightly for use in the hand therapy department at LTHTR and is used in all notes.</a:t>
            </a:r>
          </a:p>
          <a:p>
            <a:endParaRPr lang="en-GB" sz="1400" dirty="0"/>
          </a:p>
          <a:p>
            <a:r>
              <a:rPr lang="en-GB" sz="1400" dirty="0"/>
              <a:t>It ensures that entries are structured and ordered.</a:t>
            </a:r>
          </a:p>
          <a:p>
            <a:endParaRPr lang="en-GB" sz="1400" dirty="0"/>
          </a:p>
          <a:p>
            <a:r>
              <a:rPr lang="en-GB" sz="1400" dirty="0"/>
              <a:t>All entries should be made in black ink and need to be legible.  They must also be dated and timed using the 24 hour clock.</a:t>
            </a:r>
          </a:p>
          <a:p>
            <a:endParaRPr lang="en-GB" sz="1400" dirty="0"/>
          </a:p>
          <a:p>
            <a:r>
              <a:rPr lang="en-GB" sz="1400" dirty="0"/>
              <a:t>All entries must be signed and then printed (if signature not legible) and followed by your role.  Your supervisor, or another qualified member of staff, must read and countersign the entry.</a:t>
            </a:r>
          </a:p>
          <a:p>
            <a:endParaRPr lang="en-GB" sz="1400" dirty="0"/>
          </a:p>
          <a:p>
            <a:r>
              <a:rPr lang="en-GB" sz="1400" dirty="0"/>
              <a:t>Notes should be written ideally straight after contact with the patient, and definitely before the end of the working day.</a:t>
            </a:r>
          </a:p>
        </p:txBody>
      </p:sp>
      <p:sp>
        <p:nvSpPr>
          <p:cNvPr id="4" name="Content Placeholder 3"/>
          <p:cNvSpPr>
            <a:spLocks noGrp="1"/>
          </p:cNvSpPr>
          <p:nvPr>
            <p:ph sz="half" idx="2"/>
          </p:nvPr>
        </p:nvSpPr>
        <p:spPr>
          <a:xfrm>
            <a:off x="4648200" y="1052736"/>
            <a:ext cx="4038600" cy="5400600"/>
          </a:xfrm>
        </p:spPr>
        <p:txBody>
          <a:bodyPr>
            <a:normAutofit fontScale="92500"/>
          </a:bodyPr>
          <a:lstStyle/>
          <a:p>
            <a:pPr marL="0" indent="0">
              <a:lnSpc>
                <a:spcPct val="110000"/>
              </a:lnSpc>
              <a:buNone/>
            </a:pPr>
            <a:r>
              <a:rPr lang="en-GB" sz="1400" b="1" dirty="0"/>
              <a:t>S:  Subjective</a:t>
            </a:r>
          </a:p>
          <a:p>
            <a:pPr marL="0" indent="0">
              <a:lnSpc>
                <a:spcPct val="110000"/>
              </a:lnSpc>
              <a:spcBef>
                <a:spcPts val="0"/>
              </a:spcBef>
              <a:buNone/>
            </a:pPr>
            <a:r>
              <a:rPr lang="en-GB" sz="1400" dirty="0"/>
              <a:t>Has the patient given informed consent?  Please document.</a:t>
            </a:r>
          </a:p>
          <a:p>
            <a:pPr marL="0" indent="0">
              <a:spcBef>
                <a:spcPts val="0"/>
              </a:spcBef>
              <a:buNone/>
            </a:pPr>
            <a:r>
              <a:rPr lang="en-GB" sz="1400" dirty="0"/>
              <a:t>Any relevant information from other professionals </a:t>
            </a:r>
            <a:r>
              <a:rPr lang="en-GB" sz="1400" dirty="0" err="1"/>
              <a:t>eg</a:t>
            </a:r>
            <a:r>
              <a:rPr lang="en-GB" sz="1400" dirty="0"/>
              <a:t>. patient was aggressive or felt ill whilst in clinic.</a:t>
            </a:r>
          </a:p>
          <a:p>
            <a:pPr marL="0" indent="0">
              <a:spcBef>
                <a:spcPts val="0"/>
              </a:spcBef>
              <a:buNone/>
            </a:pPr>
            <a:r>
              <a:rPr lang="en-GB" sz="1400" dirty="0"/>
              <a:t>What does the patient have to say about their current condition?  Pain, swelling, unable to work, difficulties caring for dependants??</a:t>
            </a:r>
          </a:p>
          <a:p>
            <a:pPr marL="0" indent="0">
              <a:buNone/>
            </a:pPr>
            <a:r>
              <a:rPr lang="en-GB" sz="1400" b="1" dirty="0"/>
              <a:t>O:  Objective</a:t>
            </a:r>
          </a:p>
          <a:p>
            <a:pPr marL="0" indent="0">
              <a:buNone/>
            </a:pPr>
            <a:r>
              <a:rPr lang="en-GB" sz="1400" dirty="0"/>
              <a:t>Factual information such as ROM measurements, information from x-ray or scan, swelling measurements, information re. scar, time since injury/surgery etc.</a:t>
            </a:r>
          </a:p>
          <a:p>
            <a:pPr marL="0" indent="0">
              <a:buNone/>
            </a:pPr>
            <a:r>
              <a:rPr lang="en-GB" sz="1400" b="1" dirty="0"/>
              <a:t>Rx:  Treatment </a:t>
            </a:r>
            <a:r>
              <a:rPr lang="en-GB" sz="1400" dirty="0"/>
              <a:t>– we add in an extra section here where any treatment during a session is recorded </a:t>
            </a:r>
            <a:r>
              <a:rPr lang="en-GB" sz="1400" dirty="0" err="1"/>
              <a:t>eg</a:t>
            </a:r>
            <a:r>
              <a:rPr lang="en-GB" sz="1400" dirty="0"/>
              <a:t>. splinting, wax therapy, ultrasound, splinting, exercises, joint mobilisations.</a:t>
            </a:r>
          </a:p>
          <a:p>
            <a:pPr marL="0" indent="0">
              <a:buNone/>
            </a:pPr>
            <a:r>
              <a:rPr lang="en-GB" sz="1400" b="1" dirty="0"/>
              <a:t>A:  Analysis</a:t>
            </a:r>
          </a:p>
          <a:p>
            <a:pPr marL="0" indent="0">
              <a:buNone/>
            </a:pPr>
            <a:r>
              <a:rPr lang="en-GB" sz="1400" dirty="0"/>
              <a:t>How did the treatment go?  Were improvements made?  Is the patient more comfortable?  Any obvious limiting factors to patient’s progress. What are the aims of treatment going forward?</a:t>
            </a:r>
          </a:p>
          <a:p>
            <a:pPr marL="0" indent="0">
              <a:buNone/>
            </a:pPr>
            <a:r>
              <a:rPr lang="en-GB" sz="1400" b="1" dirty="0"/>
              <a:t>P:  Plan</a:t>
            </a:r>
          </a:p>
          <a:p>
            <a:pPr marL="0" indent="0">
              <a:buNone/>
            </a:pPr>
            <a:r>
              <a:rPr lang="en-GB" sz="1400" dirty="0"/>
              <a:t>When will the patient be seen again by the therapist and what will the plan be for that session.  What is the patient to work on in the meantime.</a:t>
            </a:r>
          </a:p>
        </p:txBody>
      </p:sp>
    </p:spTree>
    <p:extLst>
      <p:ext uri="{BB962C8B-B14F-4D97-AF65-F5344CB8AC3E}">
        <p14:creationId xmlns:p14="http://schemas.microsoft.com/office/powerpoint/2010/main" val="2368479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normAutofit/>
          </a:bodyPr>
          <a:lstStyle/>
          <a:p>
            <a:r>
              <a:rPr lang="en-GB" sz="2800" dirty="0"/>
              <a:t>Common abbreviations used in Hand Therapy:</a:t>
            </a:r>
          </a:p>
        </p:txBody>
      </p:sp>
      <p:sp>
        <p:nvSpPr>
          <p:cNvPr id="3" name="TextBox 2"/>
          <p:cNvSpPr txBox="1"/>
          <p:nvPr/>
        </p:nvSpPr>
        <p:spPr>
          <a:xfrm>
            <a:off x="251520" y="1198945"/>
            <a:ext cx="4536504" cy="5632311"/>
          </a:xfrm>
          <a:prstGeom prst="rect">
            <a:avLst/>
          </a:prstGeom>
          <a:noFill/>
        </p:spPr>
        <p:txBody>
          <a:bodyPr wrap="square" rtlCol="0">
            <a:spAutoFit/>
          </a:bodyPr>
          <a:lstStyle/>
          <a:p>
            <a:r>
              <a:rPr lang="en-GB" dirty="0"/>
              <a:t># - fracture</a:t>
            </a:r>
          </a:p>
          <a:p>
            <a:r>
              <a:rPr lang="en-GB" dirty="0"/>
              <a:t>ORIF – open reduction internal fixation</a:t>
            </a:r>
          </a:p>
          <a:p>
            <a:r>
              <a:rPr lang="en-GB" dirty="0"/>
              <a:t>PIPJ – proximal interphalangeal joint</a:t>
            </a:r>
          </a:p>
          <a:p>
            <a:r>
              <a:rPr lang="en-GB" dirty="0"/>
              <a:t>DIPJ – distal interphalangeal joint</a:t>
            </a:r>
          </a:p>
          <a:p>
            <a:r>
              <a:rPr lang="en-GB" dirty="0"/>
              <a:t>MCPJ – </a:t>
            </a:r>
            <a:r>
              <a:rPr lang="en-GB" dirty="0" err="1"/>
              <a:t>metacarpo</a:t>
            </a:r>
            <a:r>
              <a:rPr lang="en-GB" dirty="0"/>
              <a:t>-phalangeal joint</a:t>
            </a:r>
          </a:p>
          <a:p>
            <a:r>
              <a:rPr lang="en-GB" dirty="0"/>
              <a:t>RCJ – radiocarpal joint</a:t>
            </a:r>
          </a:p>
          <a:p>
            <a:r>
              <a:rPr lang="en-GB" dirty="0"/>
              <a:t>DRUJ – distal radio-ulna joint</a:t>
            </a:r>
          </a:p>
          <a:p>
            <a:r>
              <a:rPr lang="en-GB" dirty="0"/>
              <a:t>Pt – patient</a:t>
            </a:r>
          </a:p>
          <a:p>
            <a:r>
              <a:rPr lang="en-GB" dirty="0"/>
              <a:t>Rx – treatment</a:t>
            </a:r>
          </a:p>
          <a:p>
            <a:r>
              <a:rPr lang="en-GB" dirty="0" err="1"/>
              <a:t>Mx</a:t>
            </a:r>
            <a:r>
              <a:rPr lang="en-GB" dirty="0"/>
              <a:t> – management</a:t>
            </a:r>
          </a:p>
          <a:p>
            <a:r>
              <a:rPr lang="en-GB" dirty="0"/>
              <a:t>PP – proximal phalanx</a:t>
            </a:r>
          </a:p>
          <a:p>
            <a:r>
              <a:rPr lang="en-GB" dirty="0"/>
              <a:t>MP – middle phalanx</a:t>
            </a:r>
          </a:p>
          <a:p>
            <a:r>
              <a:rPr lang="en-GB" dirty="0"/>
              <a:t>DP – distal phalanx</a:t>
            </a:r>
          </a:p>
          <a:p>
            <a:r>
              <a:rPr lang="en-GB" dirty="0"/>
              <a:t>MC – metacarpal</a:t>
            </a:r>
          </a:p>
          <a:p>
            <a:r>
              <a:rPr lang="en-GB" dirty="0"/>
              <a:t>CMCJ – </a:t>
            </a:r>
            <a:r>
              <a:rPr lang="en-GB" dirty="0" err="1"/>
              <a:t>carpo</a:t>
            </a:r>
            <a:r>
              <a:rPr lang="en-GB" dirty="0"/>
              <a:t>-metacarpal joint</a:t>
            </a:r>
          </a:p>
          <a:p>
            <a:r>
              <a:rPr lang="en-GB" dirty="0"/>
              <a:t>IF, MF, RF, LF – index, middle, ring, little fingers</a:t>
            </a:r>
          </a:p>
          <a:p>
            <a:r>
              <a:rPr lang="en-GB" dirty="0"/>
              <a:t>CTS – carpal tunnel syndrome</a:t>
            </a:r>
          </a:p>
          <a:p>
            <a:r>
              <a:rPr lang="en-GB" dirty="0"/>
              <a:t>CRPS – chronic regional pain syndrome</a:t>
            </a:r>
          </a:p>
          <a:p>
            <a:r>
              <a:rPr lang="en-GB" dirty="0"/>
              <a:t>OA – osteoarthritis</a:t>
            </a:r>
          </a:p>
          <a:p>
            <a:endParaRPr lang="en-GB" dirty="0"/>
          </a:p>
        </p:txBody>
      </p:sp>
      <p:sp>
        <p:nvSpPr>
          <p:cNvPr id="4" name="TextBox 3"/>
          <p:cNvSpPr txBox="1"/>
          <p:nvPr/>
        </p:nvSpPr>
        <p:spPr>
          <a:xfrm>
            <a:off x="5338121" y="1219871"/>
            <a:ext cx="3528392" cy="5355312"/>
          </a:xfrm>
          <a:prstGeom prst="rect">
            <a:avLst/>
          </a:prstGeom>
          <a:noFill/>
        </p:spPr>
        <p:txBody>
          <a:bodyPr wrap="square" rtlCol="0">
            <a:spAutoFit/>
          </a:bodyPr>
          <a:lstStyle/>
          <a:p>
            <a:r>
              <a:rPr lang="en-GB" dirty="0"/>
              <a:t>RA – rheumatoid arthritis</a:t>
            </a:r>
          </a:p>
          <a:p>
            <a:r>
              <a:rPr lang="en-GB" dirty="0"/>
              <a:t>NBI – no bony injury</a:t>
            </a:r>
          </a:p>
          <a:p>
            <a:r>
              <a:rPr lang="en-GB" dirty="0"/>
              <a:t>STI – soft tissue injury</a:t>
            </a:r>
          </a:p>
          <a:p>
            <a:r>
              <a:rPr lang="en-GB" dirty="0"/>
              <a:t>4/24 – 4 times per day</a:t>
            </a:r>
          </a:p>
          <a:p>
            <a:r>
              <a:rPr lang="en-GB" dirty="0"/>
              <a:t>1/7 – 1 day</a:t>
            </a:r>
          </a:p>
          <a:p>
            <a:r>
              <a:rPr lang="en-GB" dirty="0"/>
              <a:t>1/52 – 1 week</a:t>
            </a:r>
          </a:p>
          <a:p>
            <a:r>
              <a:rPr lang="en-GB" dirty="0"/>
              <a:t>1/12 – 1 month</a:t>
            </a:r>
          </a:p>
          <a:p>
            <a:endParaRPr lang="en-GB" dirty="0"/>
          </a:p>
          <a:p>
            <a:r>
              <a:rPr lang="en-GB" dirty="0">
                <a:solidFill>
                  <a:srgbClr val="FF0000"/>
                </a:solidFill>
              </a:rPr>
              <a:t>This list is by no means exhaustive! </a:t>
            </a:r>
          </a:p>
          <a:p>
            <a:endParaRPr lang="en-GB" dirty="0">
              <a:solidFill>
                <a:srgbClr val="FF0000"/>
              </a:solidFill>
            </a:endParaRPr>
          </a:p>
          <a:p>
            <a:r>
              <a:rPr lang="en-GB" dirty="0">
                <a:solidFill>
                  <a:srgbClr val="FF0000"/>
                </a:solidFill>
              </a:rPr>
              <a:t>All of the muscles/tendons that power the hand/wrist are abbreviated but there are too many to list, and there are many more besides.</a:t>
            </a:r>
          </a:p>
          <a:p>
            <a:endParaRPr lang="en-GB" dirty="0">
              <a:solidFill>
                <a:srgbClr val="FF0000"/>
              </a:solidFill>
            </a:endParaRPr>
          </a:p>
          <a:p>
            <a:r>
              <a:rPr lang="en-GB" dirty="0">
                <a:solidFill>
                  <a:srgbClr val="FF0000"/>
                </a:solidFill>
              </a:rPr>
              <a:t>If there is anything you don’t understand then please ask and make a note for next time.</a:t>
            </a:r>
          </a:p>
        </p:txBody>
      </p:sp>
    </p:spTree>
    <p:extLst>
      <p:ext uri="{BB962C8B-B14F-4D97-AF65-F5344CB8AC3E}">
        <p14:creationId xmlns:p14="http://schemas.microsoft.com/office/powerpoint/2010/main" val="999148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2339752" y="2276872"/>
            <a:ext cx="4464496" cy="16561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2907928" y="2566355"/>
            <a:ext cx="3312368" cy="1077218"/>
          </a:xfrm>
          <a:prstGeom prst="rect">
            <a:avLst/>
          </a:prstGeom>
          <a:noFill/>
        </p:spPr>
        <p:txBody>
          <a:bodyPr wrap="square" rtlCol="0">
            <a:spAutoFit/>
          </a:bodyPr>
          <a:lstStyle/>
          <a:p>
            <a:pPr algn="ctr"/>
            <a:r>
              <a:rPr lang="en-GB" sz="4000" i="1" dirty="0"/>
              <a:t>Hand Therapy:</a:t>
            </a:r>
          </a:p>
          <a:p>
            <a:pPr algn="ctr"/>
            <a:r>
              <a:rPr lang="en-GB" sz="2400" i="1" dirty="0"/>
              <a:t>Main areas of treatment</a:t>
            </a:r>
          </a:p>
        </p:txBody>
      </p:sp>
      <p:sp>
        <p:nvSpPr>
          <p:cNvPr id="4" name="Oval 3"/>
          <p:cNvSpPr/>
          <p:nvPr/>
        </p:nvSpPr>
        <p:spPr>
          <a:xfrm>
            <a:off x="539552" y="548680"/>
            <a:ext cx="2520280"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p:cNvSpPr/>
          <p:nvPr/>
        </p:nvSpPr>
        <p:spPr>
          <a:xfrm>
            <a:off x="6012160" y="548680"/>
            <a:ext cx="2664296" cy="1440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539552" y="4221088"/>
            <a:ext cx="2592288"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3131840" y="5517232"/>
            <a:ext cx="3088456" cy="10081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**Optimizing function**</a:t>
            </a:r>
          </a:p>
        </p:txBody>
      </p:sp>
      <p:sp>
        <p:nvSpPr>
          <p:cNvPr id="10" name="Oval 9"/>
          <p:cNvSpPr/>
          <p:nvPr/>
        </p:nvSpPr>
        <p:spPr>
          <a:xfrm>
            <a:off x="6084168" y="4293096"/>
            <a:ext cx="2592288"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971600" y="1048090"/>
            <a:ext cx="1656184" cy="369332"/>
          </a:xfrm>
          <a:prstGeom prst="rect">
            <a:avLst/>
          </a:prstGeom>
          <a:noFill/>
        </p:spPr>
        <p:txBody>
          <a:bodyPr wrap="square" rtlCol="0">
            <a:spAutoFit/>
          </a:bodyPr>
          <a:lstStyle/>
          <a:p>
            <a:pPr algn="ctr"/>
            <a:r>
              <a:rPr lang="en-GB" dirty="0"/>
              <a:t>Splinting</a:t>
            </a:r>
          </a:p>
        </p:txBody>
      </p:sp>
      <p:sp>
        <p:nvSpPr>
          <p:cNvPr id="12" name="TextBox 11"/>
          <p:cNvSpPr txBox="1"/>
          <p:nvPr/>
        </p:nvSpPr>
        <p:spPr>
          <a:xfrm>
            <a:off x="6444208" y="836712"/>
            <a:ext cx="1872208" cy="923330"/>
          </a:xfrm>
          <a:prstGeom prst="rect">
            <a:avLst/>
          </a:prstGeom>
          <a:noFill/>
        </p:spPr>
        <p:txBody>
          <a:bodyPr wrap="square" rtlCol="0">
            <a:spAutoFit/>
          </a:bodyPr>
          <a:lstStyle/>
          <a:p>
            <a:pPr algn="ctr"/>
            <a:r>
              <a:rPr lang="en-GB" dirty="0"/>
              <a:t>Range of Movement</a:t>
            </a:r>
          </a:p>
          <a:p>
            <a:pPr algn="ctr"/>
            <a:r>
              <a:rPr lang="en-GB" dirty="0"/>
              <a:t>(R.O.M)</a:t>
            </a:r>
          </a:p>
        </p:txBody>
      </p:sp>
      <p:sp>
        <p:nvSpPr>
          <p:cNvPr id="13" name="TextBox 12"/>
          <p:cNvSpPr txBox="1"/>
          <p:nvPr/>
        </p:nvSpPr>
        <p:spPr>
          <a:xfrm>
            <a:off x="971600" y="4443499"/>
            <a:ext cx="1728192" cy="923330"/>
          </a:xfrm>
          <a:prstGeom prst="rect">
            <a:avLst/>
          </a:prstGeom>
          <a:noFill/>
        </p:spPr>
        <p:txBody>
          <a:bodyPr wrap="square" rtlCol="0">
            <a:spAutoFit/>
          </a:bodyPr>
          <a:lstStyle/>
          <a:p>
            <a:pPr algn="ctr"/>
            <a:r>
              <a:rPr lang="en-GB" dirty="0"/>
              <a:t>Oedema management</a:t>
            </a:r>
          </a:p>
          <a:p>
            <a:pPr algn="ctr"/>
            <a:r>
              <a:rPr lang="en-GB" dirty="0"/>
              <a:t>(swelling)</a:t>
            </a:r>
          </a:p>
        </p:txBody>
      </p:sp>
      <p:sp>
        <p:nvSpPr>
          <p:cNvPr id="14" name="TextBox 13"/>
          <p:cNvSpPr txBox="1"/>
          <p:nvPr/>
        </p:nvSpPr>
        <p:spPr>
          <a:xfrm>
            <a:off x="6588224" y="4598588"/>
            <a:ext cx="1584176" cy="646331"/>
          </a:xfrm>
          <a:prstGeom prst="rect">
            <a:avLst/>
          </a:prstGeom>
          <a:noFill/>
        </p:spPr>
        <p:txBody>
          <a:bodyPr wrap="square" rtlCol="0">
            <a:spAutoFit/>
          </a:bodyPr>
          <a:lstStyle/>
          <a:p>
            <a:pPr algn="ctr"/>
            <a:r>
              <a:rPr lang="en-GB" dirty="0"/>
              <a:t>Scar management</a:t>
            </a:r>
          </a:p>
        </p:txBody>
      </p:sp>
    </p:spTree>
    <p:extLst>
      <p:ext uri="{BB962C8B-B14F-4D97-AF65-F5344CB8AC3E}">
        <p14:creationId xmlns:p14="http://schemas.microsoft.com/office/powerpoint/2010/main" val="2749917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6000" dirty="0"/>
              <a:t>Splinting</a:t>
            </a:r>
          </a:p>
        </p:txBody>
      </p:sp>
      <p:sp>
        <p:nvSpPr>
          <p:cNvPr id="3" name="Content Placeholder 2"/>
          <p:cNvSpPr>
            <a:spLocks noGrp="1"/>
          </p:cNvSpPr>
          <p:nvPr>
            <p:ph idx="1"/>
          </p:nvPr>
        </p:nvSpPr>
        <p:spPr/>
        <p:txBody>
          <a:bodyPr>
            <a:normAutofit fontScale="92500" lnSpcReduction="10000"/>
          </a:bodyPr>
          <a:lstStyle/>
          <a:p>
            <a:r>
              <a:rPr lang="en-GB" dirty="0"/>
              <a:t>To protect a structure </a:t>
            </a:r>
            <a:r>
              <a:rPr lang="en-GB" dirty="0" err="1"/>
              <a:t>eg</a:t>
            </a:r>
            <a:r>
              <a:rPr lang="en-GB" dirty="0"/>
              <a:t>. broken bone or damaged tendon</a:t>
            </a:r>
          </a:p>
          <a:p>
            <a:r>
              <a:rPr lang="en-GB" dirty="0"/>
              <a:t>For support</a:t>
            </a:r>
          </a:p>
          <a:p>
            <a:r>
              <a:rPr lang="en-GB" dirty="0"/>
              <a:t>For protection against knocks/bangs</a:t>
            </a:r>
          </a:p>
          <a:p>
            <a:r>
              <a:rPr lang="en-GB" dirty="0"/>
              <a:t>For pain relief</a:t>
            </a:r>
          </a:p>
          <a:p>
            <a:r>
              <a:rPr lang="en-GB" dirty="0"/>
              <a:t>To lessen effects of wear and tear</a:t>
            </a:r>
          </a:p>
          <a:p>
            <a:r>
              <a:rPr lang="en-GB" dirty="0"/>
              <a:t>To enable/encourage function</a:t>
            </a:r>
          </a:p>
          <a:p>
            <a:r>
              <a:rPr lang="en-GB" dirty="0"/>
              <a:t>For exercise</a:t>
            </a:r>
          </a:p>
          <a:p>
            <a:r>
              <a:rPr lang="en-GB" dirty="0"/>
              <a:t>To prevent contracture</a:t>
            </a:r>
          </a:p>
        </p:txBody>
      </p:sp>
    </p:spTree>
    <p:extLst>
      <p:ext uri="{BB962C8B-B14F-4D97-AF65-F5344CB8AC3E}">
        <p14:creationId xmlns:p14="http://schemas.microsoft.com/office/powerpoint/2010/main" val="2420512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Range of movement</a:t>
            </a:r>
          </a:p>
        </p:txBody>
      </p:sp>
      <p:sp>
        <p:nvSpPr>
          <p:cNvPr id="3" name="Content Placeholder 2"/>
          <p:cNvSpPr>
            <a:spLocks noGrp="1"/>
          </p:cNvSpPr>
          <p:nvPr>
            <p:ph idx="1"/>
          </p:nvPr>
        </p:nvSpPr>
        <p:spPr/>
        <p:txBody>
          <a:bodyPr>
            <a:normAutofit fontScale="92500" lnSpcReduction="10000"/>
          </a:bodyPr>
          <a:lstStyle/>
          <a:p>
            <a:r>
              <a:rPr lang="en-GB" dirty="0"/>
              <a:t>This is a big part of hand therapy.</a:t>
            </a:r>
          </a:p>
          <a:p>
            <a:r>
              <a:rPr lang="en-GB" dirty="0"/>
              <a:t>Monitoring of R.O.M. using goniometers.</a:t>
            </a:r>
          </a:p>
          <a:p>
            <a:r>
              <a:rPr lang="en-GB" dirty="0"/>
              <a:t>Always compare measurement with contralateral (opposite) joint to find a ‘norm’.</a:t>
            </a:r>
          </a:p>
          <a:p>
            <a:r>
              <a:rPr lang="en-GB" dirty="0"/>
              <a:t>Use of exercise splints.</a:t>
            </a:r>
          </a:p>
          <a:p>
            <a:r>
              <a:rPr lang="en-GB" dirty="0"/>
              <a:t>Joint mobilisations and passive stretches.</a:t>
            </a:r>
          </a:p>
          <a:p>
            <a:r>
              <a:rPr lang="en-GB" dirty="0"/>
              <a:t>Prescribing a home exercise programme (H.E.P.).</a:t>
            </a:r>
          </a:p>
          <a:p>
            <a:r>
              <a:rPr lang="en-GB" dirty="0"/>
              <a:t>Having an awareness of prior injuries.</a:t>
            </a:r>
          </a:p>
          <a:p>
            <a:r>
              <a:rPr lang="en-GB" dirty="0"/>
              <a:t>Use of wax therapy as a form of heat treatment.</a:t>
            </a:r>
          </a:p>
        </p:txBody>
      </p:sp>
    </p:spTree>
    <p:extLst>
      <p:ext uri="{BB962C8B-B14F-4D97-AF65-F5344CB8AC3E}">
        <p14:creationId xmlns:p14="http://schemas.microsoft.com/office/powerpoint/2010/main" val="3633262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Oedema (swelling) management</a:t>
            </a:r>
          </a:p>
        </p:txBody>
      </p:sp>
      <p:sp>
        <p:nvSpPr>
          <p:cNvPr id="3" name="Content Placeholder 2"/>
          <p:cNvSpPr>
            <a:spLocks noGrp="1"/>
          </p:cNvSpPr>
          <p:nvPr>
            <p:ph idx="1"/>
          </p:nvPr>
        </p:nvSpPr>
        <p:spPr/>
        <p:txBody>
          <a:bodyPr/>
          <a:lstStyle/>
          <a:p>
            <a:r>
              <a:rPr lang="en-GB" dirty="0"/>
              <a:t>Monitoring of swelling using measuring tapes or displacement tank.</a:t>
            </a:r>
          </a:p>
          <a:p>
            <a:r>
              <a:rPr lang="en-GB" dirty="0"/>
              <a:t>Education – exercises, elevation, retrograde massage.</a:t>
            </a:r>
          </a:p>
          <a:p>
            <a:r>
              <a:rPr lang="en-GB" dirty="0"/>
              <a:t>Compression garment (ensuring first no circulatory problems).</a:t>
            </a:r>
          </a:p>
          <a:p>
            <a:r>
              <a:rPr lang="en-GB" dirty="0"/>
              <a:t>Contrast bathing – use of heat/cold to encourage vasomotor response.</a:t>
            </a:r>
          </a:p>
        </p:txBody>
      </p:sp>
    </p:spTree>
    <p:extLst>
      <p:ext uri="{BB962C8B-B14F-4D97-AF65-F5344CB8AC3E}">
        <p14:creationId xmlns:p14="http://schemas.microsoft.com/office/powerpoint/2010/main" val="3987035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dirty="0"/>
              <a:t>Scar management</a:t>
            </a:r>
          </a:p>
        </p:txBody>
      </p:sp>
      <p:sp>
        <p:nvSpPr>
          <p:cNvPr id="3" name="Content Placeholder 2"/>
          <p:cNvSpPr>
            <a:spLocks noGrp="1"/>
          </p:cNvSpPr>
          <p:nvPr>
            <p:ph idx="1"/>
          </p:nvPr>
        </p:nvSpPr>
        <p:spPr>
          <a:xfrm>
            <a:off x="467544" y="1124744"/>
            <a:ext cx="8229600" cy="5489042"/>
          </a:xfrm>
        </p:spPr>
        <p:txBody>
          <a:bodyPr>
            <a:normAutofit fontScale="85000" lnSpcReduction="20000"/>
          </a:bodyPr>
          <a:lstStyle/>
          <a:p>
            <a:r>
              <a:rPr lang="en-GB" sz="2000" dirty="0"/>
              <a:t>Advice and education for all scars, and identification of problematic scars that require more treatment (hypertrophic and keloid scars).</a:t>
            </a:r>
          </a:p>
          <a:p>
            <a:pPr marL="0" indent="0">
              <a:buNone/>
            </a:pPr>
            <a:r>
              <a:rPr lang="en-GB" sz="2000" dirty="0"/>
              <a:t>                                      </a:t>
            </a:r>
          </a:p>
          <a:p>
            <a:pPr marL="0" indent="0">
              <a:buNone/>
            </a:pPr>
            <a:r>
              <a:rPr lang="en-GB" sz="2000" dirty="0"/>
              <a:t>                                    </a:t>
            </a:r>
            <a:r>
              <a:rPr lang="en-GB" sz="1400" dirty="0"/>
              <a:t>Hypertrophic scars are red, raised</a:t>
            </a:r>
          </a:p>
          <a:p>
            <a:pPr marL="0" indent="0">
              <a:buNone/>
            </a:pPr>
            <a:r>
              <a:rPr lang="en-GB" sz="1400" dirty="0"/>
              <a:t>                                                   and thickened but follow the</a:t>
            </a:r>
          </a:p>
          <a:p>
            <a:pPr marL="0" indent="0">
              <a:buNone/>
            </a:pPr>
            <a:r>
              <a:rPr lang="en-GB" sz="1400" dirty="0"/>
              <a:t>                                                   original incision/wound line.</a:t>
            </a:r>
          </a:p>
          <a:p>
            <a:endParaRPr lang="en-GB" sz="2000" dirty="0"/>
          </a:p>
          <a:p>
            <a:endParaRPr lang="en-GB" sz="2000" dirty="0"/>
          </a:p>
          <a:p>
            <a:pPr marL="0" indent="0">
              <a:buNone/>
            </a:pPr>
            <a:r>
              <a:rPr lang="en-GB" sz="2000" dirty="0"/>
              <a:t>                                                                               </a:t>
            </a:r>
          </a:p>
          <a:p>
            <a:pPr marL="0" indent="0">
              <a:buNone/>
            </a:pPr>
            <a:r>
              <a:rPr lang="en-GB" sz="2000" dirty="0"/>
              <a:t>                                                                                             </a:t>
            </a:r>
          </a:p>
          <a:p>
            <a:pPr marL="0" indent="0">
              <a:buNone/>
            </a:pPr>
            <a:r>
              <a:rPr lang="en-GB" sz="2000" dirty="0"/>
              <a:t>                                                                                             </a:t>
            </a:r>
            <a:r>
              <a:rPr lang="en-GB" sz="1400" dirty="0"/>
              <a:t>Keloid scars are also red, raised and</a:t>
            </a:r>
          </a:p>
          <a:p>
            <a:pPr marL="0" indent="0">
              <a:buNone/>
            </a:pPr>
            <a:r>
              <a:rPr lang="en-GB" sz="1400" dirty="0"/>
              <a:t>                                                                                                                                   thickened but can spread away from the</a:t>
            </a:r>
          </a:p>
          <a:p>
            <a:pPr marL="0" indent="0">
              <a:buNone/>
            </a:pPr>
            <a:r>
              <a:rPr lang="en-GB" sz="1400" dirty="0"/>
              <a:t>                                                                                                                                   incision line so are usually a non-specific shape.</a:t>
            </a:r>
          </a:p>
          <a:p>
            <a:pPr marL="0" indent="0">
              <a:buNone/>
            </a:pPr>
            <a:r>
              <a:rPr lang="en-GB" sz="1400" dirty="0"/>
              <a:t>  </a:t>
            </a:r>
            <a:r>
              <a:rPr lang="en-GB" sz="2000" dirty="0"/>
              <a:t> </a:t>
            </a:r>
          </a:p>
          <a:p>
            <a:pPr marL="0" indent="0">
              <a:buNone/>
            </a:pPr>
            <a:endParaRPr lang="en-GB" sz="2000" dirty="0"/>
          </a:p>
          <a:p>
            <a:pPr marL="0" indent="0">
              <a:buNone/>
            </a:pPr>
            <a:endParaRPr lang="en-GB" sz="2000" dirty="0"/>
          </a:p>
          <a:p>
            <a:r>
              <a:rPr lang="en-GB" sz="2000" dirty="0"/>
              <a:t>Scar massage</a:t>
            </a:r>
          </a:p>
          <a:p>
            <a:r>
              <a:rPr lang="en-GB" sz="2000" dirty="0"/>
              <a:t>Therapy tools – suction pump and mini-massage tool</a:t>
            </a:r>
          </a:p>
          <a:p>
            <a:r>
              <a:rPr lang="en-GB" sz="2000" dirty="0"/>
              <a:t>Ultrasound.</a:t>
            </a:r>
          </a:p>
          <a:p>
            <a:r>
              <a:rPr lang="en-GB" sz="2000" dirty="0"/>
              <a:t>Gels (topical or sheet)</a:t>
            </a:r>
          </a:p>
          <a:p>
            <a:r>
              <a:rPr lang="en-GB" sz="2000" dirty="0"/>
              <a:t>Pressure garments</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1916832"/>
            <a:ext cx="1655068" cy="20039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b="45226"/>
          <a:stretch/>
        </p:blipFill>
        <p:spPr bwMode="auto">
          <a:xfrm>
            <a:off x="5508104" y="2102342"/>
            <a:ext cx="1847850" cy="13512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49195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Function</a:t>
            </a:r>
          </a:p>
        </p:txBody>
      </p:sp>
      <p:sp>
        <p:nvSpPr>
          <p:cNvPr id="3" name="Content Placeholder 2"/>
          <p:cNvSpPr>
            <a:spLocks noGrp="1"/>
          </p:cNvSpPr>
          <p:nvPr>
            <p:ph idx="1"/>
          </p:nvPr>
        </p:nvSpPr>
        <p:spPr/>
        <p:txBody>
          <a:bodyPr>
            <a:normAutofit lnSpcReduction="10000"/>
          </a:bodyPr>
          <a:lstStyle/>
          <a:p>
            <a:r>
              <a:rPr lang="en-GB" sz="2800" dirty="0"/>
              <a:t>It is always the aim for the affected hand to be as functional as possible for the patient.</a:t>
            </a:r>
          </a:p>
          <a:p>
            <a:r>
              <a:rPr lang="en-GB" sz="2800" dirty="0"/>
              <a:t>Important to be aware of the demands that the individual places on their hands (</a:t>
            </a:r>
            <a:r>
              <a:rPr lang="en-GB" sz="2800" dirty="0" err="1"/>
              <a:t>eg</a:t>
            </a:r>
            <a:r>
              <a:rPr lang="en-GB" sz="2800" dirty="0"/>
              <a:t>. demands of an 85 year old retired person likely to vary significantly from those of a 30 year old self-employed joiner).</a:t>
            </a:r>
          </a:p>
          <a:p>
            <a:r>
              <a:rPr lang="en-GB" sz="2800" dirty="0"/>
              <a:t>In the absence of full R.O.M., compensatory and adaptive techniques/equipment may be involved.</a:t>
            </a:r>
          </a:p>
          <a:p>
            <a:r>
              <a:rPr lang="en-GB" sz="2800" dirty="0"/>
              <a:t>Strengthening of muscles.</a:t>
            </a:r>
          </a:p>
          <a:p>
            <a:r>
              <a:rPr lang="en-GB" sz="2800" dirty="0"/>
              <a:t>Graded home exercise programme (H.E.P.).</a:t>
            </a:r>
          </a:p>
        </p:txBody>
      </p:sp>
    </p:spTree>
    <p:extLst>
      <p:ext uri="{BB962C8B-B14F-4D97-AF65-F5344CB8AC3E}">
        <p14:creationId xmlns:p14="http://schemas.microsoft.com/office/powerpoint/2010/main" val="1561900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971600" y="476672"/>
            <a:ext cx="7056784" cy="31683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1860001" y="740021"/>
            <a:ext cx="5400600" cy="2677656"/>
          </a:xfrm>
          <a:prstGeom prst="rect">
            <a:avLst/>
          </a:prstGeom>
          <a:noFill/>
        </p:spPr>
        <p:txBody>
          <a:bodyPr wrap="square" rtlCol="0">
            <a:spAutoFit/>
          </a:bodyPr>
          <a:lstStyle/>
          <a:p>
            <a:pPr algn="ctr"/>
            <a:r>
              <a:rPr lang="en-GB" sz="2800" dirty="0"/>
              <a:t>Main outcome measures (non-standardised) for hand therapy patients are pain and function.</a:t>
            </a:r>
          </a:p>
          <a:p>
            <a:pPr algn="ctr"/>
            <a:endParaRPr lang="en-GB" sz="2800" dirty="0"/>
          </a:p>
          <a:p>
            <a:pPr algn="ctr"/>
            <a:r>
              <a:rPr lang="en-GB" sz="2800" dirty="0"/>
              <a:t>These are obviously subjective and very patient specific</a:t>
            </a:r>
            <a:r>
              <a:rPr lang="en-GB" dirty="0"/>
              <a:t>.</a:t>
            </a:r>
          </a:p>
        </p:txBody>
      </p:sp>
      <p:sp>
        <p:nvSpPr>
          <p:cNvPr id="4" name="TextBox 3"/>
          <p:cNvSpPr txBox="1"/>
          <p:nvPr/>
        </p:nvSpPr>
        <p:spPr>
          <a:xfrm>
            <a:off x="1115616" y="4221088"/>
            <a:ext cx="6768752" cy="1477328"/>
          </a:xfrm>
          <a:prstGeom prst="rect">
            <a:avLst/>
          </a:prstGeom>
          <a:noFill/>
        </p:spPr>
        <p:txBody>
          <a:bodyPr wrap="square" rtlCol="0">
            <a:spAutoFit/>
          </a:bodyPr>
          <a:lstStyle/>
          <a:p>
            <a:pPr algn="ctr"/>
            <a:r>
              <a:rPr lang="en-GB" dirty="0"/>
              <a:t>It is also however very important to ensure that our treatment is effective, and that this is monitored for the service as a whole.</a:t>
            </a:r>
          </a:p>
          <a:p>
            <a:pPr algn="ctr"/>
            <a:r>
              <a:rPr lang="en-GB" dirty="0"/>
              <a:t>  </a:t>
            </a:r>
          </a:p>
          <a:p>
            <a:pPr algn="ctr"/>
            <a:r>
              <a:rPr lang="en-GB" dirty="0"/>
              <a:t>The Patient-Specific Functional Scale is a standardised assessment which is also used at the beginning and the end of treatment.</a:t>
            </a:r>
          </a:p>
        </p:txBody>
      </p:sp>
    </p:spTree>
    <p:extLst>
      <p:ext uri="{BB962C8B-B14F-4D97-AF65-F5344CB8AC3E}">
        <p14:creationId xmlns:p14="http://schemas.microsoft.com/office/powerpoint/2010/main" val="3928728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n-GB" sz="4000" dirty="0"/>
              <a:t>Gathering information</a:t>
            </a:r>
          </a:p>
        </p:txBody>
      </p:sp>
      <p:sp>
        <p:nvSpPr>
          <p:cNvPr id="3" name="Content Placeholder 2"/>
          <p:cNvSpPr>
            <a:spLocks noGrp="1"/>
          </p:cNvSpPr>
          <p:nvPr>
            <p:ph idx="1"/>
          </p:nvPr>
        </p:nvSpPr>
        <p:spPr>
          <a:xfrm>
            <a:off x="457200" y="1124744"/>
            <a:ext cx="8229600" cy="5328592"/>
          </a:xfrm>
        </p:spPr>
        <p:txBody>
          <a:bodyPr>
            <a:normAutofit fontScale="92500" lnSpcReduction="20000"/>
          </a:bodyPr>
          <a:lstStyle/>
          <a:p>
            <a:r>
              <a:rPr lang="en-GB" sz="2400" dirty="0"/>
              <a:t>It is often useful to know the mechanism of injury.</a:t>
            </a:r>
          </a:p>
          <a:p>
            <a:r>
              <a:rPr lang="en-GB" sz="2400" dirty="0"/>
              <a:t>HPC on the initial assessment form = ‘History of presenting complaint’ and it is here you would document what happened.</a:t>
            </a:r>
          </a:p>
          <a:p>
            <a:r>
              <a:rPr lang="en-GB" sz="2400" dirty="0"/>
              <a:t>It must be remembered that accidents/injuries can be traumatic – </a:t>
            </a:r>
            <a:r>
              <a:rPr lang="en-GB" sz="2400" dirty="0" err="1"/>
              <a:t>eg</a:t>
            </a:r>
            <a:r>
              <a:rPr lang="en-GB" sz="2400" dirty="0"/>
              <a:t>. assault, self-harm, traumatic amputation, road traffic collision (R.T.C.).   </a:t>
            </a:r>
            <a:r>
              <a:rPr lang="en-GB" sz="2400" dirty="0">
                <a:solidFill>
                  <a:srgbClr val="FF0000"/>
                </a:solidFill>
              </a:rPr>
              <a:t>Questioning therefore needs to be tactful.  </a:t>
            </a:r>
            <a:endParaRPr lang="en-GB" sz="2400" dirty="0"/>
          </a:p>
          <a:p>
            <a:r>
              <a:rPr lang="en-GB" sz="2400" dirty="0"/>
              <a:t>Past medical history (P.M.H.) – anything relevant? </a:t>
            </a:r>
          </a:p>
          <a:p>
            <a:r>
              <a:rPr lang="en-GB" sz="2400" dirty="0"/>
              <a:t>Allergies? </a:t>
            </a:r>
            <a:r>
              <a:rPr lang="en-GB" sz="2400" dirty="0">
                <a:solidFill>
                  <a:srgbClr val="FF0000"/>
                </a:solidFill>
              </a:rPr>
              <a:t>Particularly plastics/latex/tape</a:t>
            </a:r>
          </a:p>
          <a:p>
            <a:r>
              <a:rPr lang="en-GB" sz="2400" dirty="0"/>
              <a:t>If the child is in education, the name of school/college is needed in case of any safeguarding issues.</a:t>
            </a:r>
          </a:p>
          <a:p>
            <a:r>
              <a:rPr lang="en-GB" sz="2400" dirty="0"/>
              <a:t>Important to note hand dominance.</a:t>
            </a:r>
          </a:p>
          <a:p>
            <a:r>
              <a:rPr lang="en-GB" sz="2400" dirty="0"/>
              <a:t>Hobbies? All part of occupation and important to try to return to them.</a:t>
            </a:r>
          </a:p>
          <a:p>
            <a:r>
              <a:rPr lang="en-GB" sz="2400" dirty="0"/>
              <a:t>What is the nature of their employment?  Are they currently off sick? Pressure from employer to return to work?</a:t>
            </a:r>
          </a:p>
          <a:p>
            <a:r>
              <a:rPr lang="en-GB" sz="2400" dirty="0"/>
              <a:t>Self-employed? Can mean significant financial pressure and stress.</a:t>
            </a:r>
          </a:p>
          <a:p>
            <a:r>
              <a:rPr lang="en-GB" sz="2400" dirty="0"/>
              <a:t>Roles at home – do they have dependants? </a:t>
            </a:r>
          </a:p>
          <a:p>
            <a:pPr marL="0" indent="0">
              <a:buNone/>
            </a:pPr>
            <a:endParaRPr lang="en-GB" sz="2400" dirty="0"/>
          </a:p>
          <a:p>
            <a:endParaRPr lang="en-GB" sz="2400" dirty="0"/>
          </a:p>
        </p:txBody>
      </p:sp>
    </p:spTree>
    <p:extLst>
      <p:ext uri="{BB962C8B-B14F-4D97-AF65-F5344CB8AC3E}">
        <p14:creationId xmlns:p14="http://schemas.microsoft.com/office/powerpoint/2010/main" val="16271344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90a86382-fc9f-459c-b91a-9852fb08b2cd}" enabled="0" method="" siteId="{90a86382-fc9f-459c-b91a-9852fb08b2cd}" removed="1"/>
</clbl:labelList>
</file>

<file path=docProps/app.xml><?xml version="1.0" encoding="utf-8"?>
<Properties xmlns="http://schemas.openxmlformats.org/officeDocument/2006/extended-properties" xmlns:vt="http://schemas.openxmlformats.org/officeDocument/2006/docPropsVTypes">
  <Template>Aspect</Template>
  <TotalTime>849</TotalTime>
  <Words>1800</Words>
  <Application>Microsoft Office PowerPoint</Application>
  <PresentationFormat>On-screen Show (4:3)</PresentationFormat>
  <Paragraphs>166</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Andalus</vt:lpstr>
      <vt:lpstr>Arial</vt:lpstr>
      <vt:lpstr>Calibri</vt:lpstr>
      <vt:lpstr>Office Theme</vt:lpstr>
      <vt:lpstr>Information for students undertaking a placement in  Hand Therapy</vt:lpstr>
      <vt:lpstr>PowerPoint Presentation</vt:lpstr>
      <vt:lpstr>Splinting</vt:lpstr>
      <vt:lpstr>Range of movement</vt:lpstr>
      <vt:lpstr>Oedema (swelling) management</vt:lpstr>
      <vt:lpstr>Scar management</vt:lpstr>
      <vt:lpstr>Function</vt:lpstr>
      <vt:lpstr>PowerPoint Presentation</vt:lpstr>
      <vt:lpstr>Gathering information</vt:lpstr>
      <vt:lpstr>PowerPoint Presentation</vt:lpstr>
      <vt:lpstr>Why background info can help…</vt:lpstr>
      <vt:lpstr>PowerPoint Presentation</vt:lpstr>
      <vt:lpstr>Practical splinting information</vt:lpstr>
      <vt:lpstr>S.O.A.P. notes</vt:lpstr>
      <vt:lpstr>Common abbreviations used in Hand Therapy:</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for students undertaking a placement in  Hand Therapy</dc:title>
  <dc:creator>Bury Liz (LTHTR)</dc:creator>
  <cp:lastModifiedBy>Bury Liz (LTHTR)</cp:lastModifiedBy>
  <cp:revision>40</cp:revision>
  <dcterms:created xsi:type="dcterms:W3CDTF">2019-03-12T16:50:09Z</dcterms:created>
  <dcterms:modified xsi:type="dcterms:W3CDTF">2026-04-16T13:24:44Z</dcterms:modified>
</cp:coreProperties>
</file>